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8"/>
  </p:notesMasterIdLst>
  <p:sldIdLst>
    <p:sldId id="269" r:id="rId3"/>
    <p:sldId id="321" r:id="rId4"/>
    <p:sldId id="266" r:id="rId5"/>
    <p:sldId id="294" r:id="rId6"/>
    <p:sldId id="295" r:id="rId7"/>
    <p:sldId id="303" r:id="rId8"/>
    <p:sldId id="313" r:id="rId9"/>
    <p:sldId id="297" r:id="rId10"/>
    <p:sldId id="296" r:id="rId11"/>
    <p:sldId id="307" r:id="rId12"/>
    <p:sldId id="309" r:id="rId13"/>
    <p:sldId id="306" r:id="rId14"/>
    <p:sldId id="320" r:id="rId15"/>
    <p:sldId id="310" r:id="rId16"/>
    <p:sldId id="318" r:id="rId17"/>
    <p:sldId id="311" r:id="rId18"/>
    <p:sldId id="317" r:id="rId19"/>
    <p:sldId id="308" r:id="rId20"/>
    <p:sldId id="319" r:id="rId21"/>
    <p:sldId id="285" r:id="rId22"/>
    <p:sldId id="286" r:id="rId23"/>
    <p:sldId id="287" r:id="rId24"/>
    <p:sldId id="288" r:id="rId25"/>
    <p:sldId id="289" r:id="rId26"/>
    <p:sldId id="290" r:id="rId27"/>
    <p:sldId id="291" r:id="rId28"/>
    <p:sldId id="312" r:id="rId29"/>
    <p:sldId id="305" r:id="rId30"/>
    <p:sldId id="316" r:id="rId31"/>
    <p:sldId id="314" r:id="rId32"/>
    <p:sldId id="270" r:id="rId33"/>
    <p:sldId id="273" r:id="rId34"/>
    <p:sldId id="274" r:id="rId35"/>
    <p:sldId id="275" r:id="rId36"/>
    <p:sldId id="279"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0908"/>
    <a:srgbClr val="003252"/>
    <a:srgbClr val="013334"/>
    <a:srgbClr val="10069F"/>
    <a:srgbClr val="4E2A84"/>
    <a:srgbClr val="582E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264" autoAdjust="0"/>
    <p:restoredTop sz="95232" autoAdjust="0"/>
  </p:normalViewPr>
  <p:slideViewPr>
    <p:cSldViewPr>
      <p:cViewPr varScale="1">
        <p:scale>
          <a:sx n="162" d="100"/>
          <a:sy n="162" d="100"/>
        </p:scale>
        <p:origin x="5484" y="14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13.png>
</file>

<file path=ppt/media/image14.jpeg>
</file>

<file path=ppt/media/image15.jpeg>
</file>

<file path=ppt/media/image16.jpeg>
</file>

<file path=ppt/media/image17.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570D6A-FB49-A14C-9B03-21B3417100CD}" type="datetimeFigureOut">
              <a:rPr lang="en-US" smtClean="0"/>
              <a:t>3/8/2021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CB6C83-B894-2740-9986-97D8BB6F6D98}" type="slidenum">
              <a:rPr lang="en-US" smtClean="0"/>
              <a:t>‹#›</a:t>
            </a:fld>
            <a:endParaRPr lang="en-US"/>
          </a:p>
        </p:txBody>
      </p:sp>
    </p:spTree>
    <p:extLst>
      <p:ext uri="{BB962C8B-B14F-4D97-AF65-F5344CB8AC3E}">
        <p14:creationId xmlns:p14="http://schemas.microsoft.com/office/powerpoint/2010/main" val="18016698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CB6C83-B894-2740-9986-97D8BB6F6D98}" type="slidenum">
              <a:rPr lang="en-US" smtClean="0"/>
              <a:t>1</a:t>
            </a:fld>
            <a:endParaRPr lang="en-US"/>
          </a:p>
        </p:txBody>
      </p:sp>
    </p:spTree>
    <p:extLst>
      <p:ext uri="{BB962C8B-B14F-4D97-AF65-F5344CB8AC3E}">
        <p14:creationId xmlns:p14="http://schemas.microsoft.com/office/powerpoint/2010/main" val="3077179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400">
              <a:lnSpc>
                <a:spcPct val="80000"/>
              </a:lnSpc>
              <a:spcBef>
                <a:spcPts val="200"/>
              </a:spcBef>
              <a:defRPr sz="600">
                <a:solidFill>
                  <a:srgbClr val="632523"/>
                </a:solidFill>
                <a:latin typeface="Calibri"/>
                <a:ea typeface="Calibri"/>
                <a:cs typeface="Calibri"/>
                <a:sym typeface="Calibri"/>
              </a:defRPr>
            </a:pPr>
            <a:r>
              <a:rPr lang="en-US" dirty="0"/>
              <a:t>Some Applications</a:t>
            </a:r>
            <a:endParaRPr lang="en-US" sz="1200" dirty="0"/>
          </a:p>
          <a:p>
            <a:pPr defTabSz="914400">
              <a:lnSpc>
                <a:spcPct val="80000"/>
              </a:lnSpc>
              <a:spcBef>
                <a:spcPts val="400"/>
              </a:spcBef>
              <a:defRPr sz="600">
                <a:solidFill>
                  <a:srgbClr val="632523"/>
                </a:solidFill>
                <a:latin typeface="Calibri"/>
                <a:ea typeface="Calibri"/>
                <a:cs typeface="Calibri"/>
                <a:sym typeface="Calibri"/>
              </a:defRPr>
            </a:pP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AT&amp;T’s first cellular telephone (conjoint is great for new products!)</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Baltimore Raven’s logo.</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Courtyard by Marriott (see article below for details)</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FedEx new service.</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IBM RISC 6000 workstation</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Diner’s Club Card</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Squibb’s </a:t>
            </a:r>
            <a:r>
              <a:rPr lang="en-US" i="1" dirty="0"/>
              <a:t>Captopril </a:t>
            </a:r>
            <a:r>
              <a:rPr lang="en-US" dirty="0"/>
              <a:t>antihypertensive.</a:t>
            </a:r>
            <a:endParaRPr lang="en-US" sz="1200"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UPS Service Study</a:t>
            </a:r>
            <a:endParaRPr lang="en-US" sz="1200" dirty="0"/>
          </a:p>
          <a:p>
            <a:pPr defTabSz="914400">
              <a:lnSpc>
                <a:spcPct val="80000"/>
              </a:lnSpc>
              <a:spcBef>
                <a:spcPts val="200"/>
              </a:spcBef>
              <a:defRPr sz="600">
                <a:solidFill>
                  <a:srgbClr val="632523"/>
                </a:solidFill>
                <a:latin typeface="Calibri"/>
                <a:ea typeface="Calibri"/>
                <a:cs typeface="Calibri"/>
                <a:sym typeface="Calibri"/>
              </a:defRPr>
            </a:pPr>
            <a:r>
              <a:rPr lang="en-US" dirty="0"/>
              <a:t>U.S. Navy Reenlistment Benefit Packages</a:t>
            </a:r>
            <a:endParaRPr lang="en-US" sz="1200" dirty="0"/>
          </a:p>
          <a:p>
            <a:pPr defTabSz="914400">
              <a:lnSpc>
                <a:spcPct val="80000"/>
              </a:lnSpc>
              <a:spcBef>
                <a:spcPts val="400"/>
              </a:spcBef>
              <a:defRPr sz="600">
                <a:solidFill>
                  <a:srgbClr val="632523"/>
                </a:solidFill>
                <a:latin typeface="Calibri"/>
                <a:ea typeface="Calibri"/>
                <a:cs typeface="Calibri"/>
                <a:sym typeface="Calibri"/>
              </a:defRPr>
            </a:pPr>
            <a:endParaRPr lang="en-US" sz="1200" dirty="0"/>
          </a:p>
          <a:p>
            <a:pPr defTabSz="914400">
              <a:lnSpc>
                <a:spcPct val="80000"/>
              </a:lnSpc>
              <a:spcBef>
                <a:spcPts val="400"/>
              </a:spcBef>
              <a:defRPr sz="600">
                <a:solidFill>
                  <a:srgbClr val="632523"/>
                </a:solidFill>
                <a:latin typeface="Calibri"/>
                <a:ea typeface="Calibri"/>
                <a:cs typeface="Calibri"/>
                <a:sym typeface="Calibri"/>
              </a:defRPr>
            </a:pPr>
            <a:endParaRPr lang="en-US" sz="1200" dirty="0"/>
          </a:p>
          <a:p>
            <a:pPr defTabSz="914400">
              <a:lnSpc>
                <a:spcPct val="80000"/>
              </a:lnSpc>
              <a:spcBef>
                <a:spcPts val="200"/>
              </a:spcBef>
              <a:defRPr sz="600" b="1">
                <a:latin typeface="Calibri"/>
                <a:ea typeface="Calibri"/>
                <a:cs typeface="Calibri"/>
                <a:sym typeface="Calibri"/>
              </a:defRPr>
            </a:pPr>
            <a:r>
              <a:rPr lang="en-US" dirty="0"/>
              <a:t>For Courtyard By Marriott…It’s All About Value</a:t>
            </a:r>
            <a:endParaRPr lang="en-US" sz="1200" dirty="0"/>
          </a:p>
          <a:p>
            <a:pPr defTabSz="914400">
              <a:lnSpc>
                <a:spcPct val="80000"/>
              </a:lnSpc>
              <a:spcBef>
                <a:spcPts val="200"/>
              </a:spcBef>
              <a:defRPr sz="600" i="1">
                <a:latin typeface="Calibri"/>
                <a:ea typeface="Calibri"/>
                <a:cs typeface="Calibri"/>
                <a:sym typeface="Calibri"/>
              </a:defRPr>
            </a:pPr>
            <a:r>
              <a:rPr lang="en-US" dirty="0"/>
              <a:t>Posted on June 26th, 2007 (</a:t>
            </a:r>
            <a:r>
              <a:rPr lang="en-US" u="sng" dirty="0"/>
              <a:t>0 Comments) </a:t>
            </a:r>
            <a:endParaRPr lang="en-US" sz="1200" u="sng"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Last week while in Cleveland on business, I was booked to stay in a Courtyard by Marriott hotel. This chain was designed by a few Wharton School of Business professors using conjoint analysis, a market research technique focused on understanding what product attributes consumers value. Ever since I read an academic article written by Jerry Wind, Paul E. Green, Douglas </a:t>
            </a:r>
            <a:r>
              <a:rPr lang="en-US" dirty="0" err="1"/>
              <a:t>Shifflet</a:t>
            </a:r>
            <a:r>
              <a:rPr lang="en-US" dirty="0"/>
              <a:t>, and Marsha </a:t>
            </a:r>
            <a:r>
              <a:rPr lang="en-US" dirty="0" err="1"/>
              <a:t>Scarbrough</a:t>
            </a:r>
            <a:r>
              <a:rPr lang="en-US" dirty="0"/>
              <a:t> which describes how the hotel chain was designed (“Courtyard by Marriott: Designing a Hotel Facility with Consumer-based Marketing Models,” Interfaces, January – February 1989), I’ve wanted to stay at a Courtyard by Marriott. </a:t>
            </a:r>
            <a:endParaRPr lang="en-US" sz="1200"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  You may be wondering how conjoint analysis works. Imagine being asked what package you prefer: Package A (3 story hotel, courtyard design, $65) vs. Package B (12 story hotel, L shaped design, $55). Once you’ve answered this question, you’ll be asked for your preference between 2 new packages: for example Package C (3 story hotel, L shaped design, $55) vs. Package D (3 story hotel, L shaped design, $60). You can imagine that after being asked about your preferences in this manner, say 10 times (with the package characteristics being slightly different each time), your preferences and valuations for specific attributes can be teased out...</a:t>
            </a:r>
            <a:endParaRPr lang="en-US" sz="1200" u="sng" dirty="0"/>
          </a:p>
          <a:p>
            <a:pPr defTabSz="914400">
              <a:lnSpc>
                <a:spcPct val="80000"/>
              </a:lnSpc>
              <a:spcBef>
                <a:spcPts val="400"/>
              </a:spcBef>
              <a:defRPr sz="600" u="sng">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The results of Courtyard by Marriott’s conjoint analysis are fascinating. Conjoint found that business travelers (primary core target audience) didn’t sufficiently value traditional hotel attributes like an “action” lounge (…their phrasing, not mine), room service, upscale restaurant, bellman, concierge, or airport transportation. Instead, targeted business travelers valued items like a room that is slightly larger than most (1 foot), sink in a separate area, coffee maker, and décor similar to new Hiltons. </a:t>
            </a:r>
            <a:endParaRPr lang="en-US" sz="1200"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This analysis gave Marriott’s management confidence they were creating a hotel that best served their clientele. The real proof of the benefits of focusing on customer value is the overwhelming success of the Courtyard by Marriott chain. Starting off with 3 test hotels in 1983, the chain now has 699 worldwide locations. </a:t>
            </a:r>
            <a:endParaRPr lang="en-US" sz="1200"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So when Courtyard by Marriott claims that it is “designed by business travelers for business travelers” (this slogan was recently modified to be “redesigned by business travelers for business travelers”) …they aren’t kidding. </a:t>
            </a:r>
            <a:endParaRPr lang="en-US" sz="1200" dirty="0"/>
          </a:p>
          <a:p>
            <a:pPr defTabSz="914400">
              <a:lnSpc>
                <a:spcPct val="80000"/>
              </a:lnSpc>
              <a:spcBef>
                <a:spcPts val="400"/>
              </a:spcBef>
              <a:defRPr sz="600">
                <a:latin typeface="Calibri"/>
                <a:ea typeface="Calibri"/>
                <a:cs typeface="Calibri"/>
                <a:sym typeface="Calibri"/>
              </a:defRPr>
            </a:pPr>
            <a:endParaRPr lang="en-US" sz="1200" dirty="0"/>
          </a:p>
          <a:p>
            <a:pPr defTabSz="914400">
              <a:lnSpc>
                <a:spcPct val="80000"/>
              </a:lnSpc>
              <a:spcBef>
                <a:spcPts val="200"/>
              </a:spcBef>
              <a:defRPr sz="600">
                <a:latin typeface="Calibri"/>
                <a:ea typeface="Calibri"/>
                <a:cs typeface="Calibri"/>
                <a:sym typeface="Calibri"/>
              </a:defRPr>
            </a:pPr>
            <a:r>
              <a:rPr lang="en-US" dirty="0"/>
              <a:t>Source of article: http://</a:t>
            </a:r>
            <a:r>
              <a:rPr lang="en-US" dirty="0" err="1"/>
              <a:t>www.pricingforprofit.com</a:t>
            </a:r>
            <a:r>
              <a:rPr lang="en-US" dirty="0"/>
              <a:t>/pricing-strategy-blog/for-courtyard-by-</a:t>
            </a:r>
            <a:r>
              <a:rPr lang="en-US" dirty="0" err="1"/>
              <a:t>marriott</a:t>
            </a:r>
            <a:r>
              <a:rPr lang="en-US" dirty="0"/>
              <a:t>-s-all-about-</a:t>
            </a:r>
            <a:r>
              <a:rPr lang="en-US" dirty="0" err="1"/>
              <a:t>value.htm</a:t>
            </a:r>
            <a:endParaRPr lang="en-US" dirty="0"/>
          </a:p>
          <a:p>
            <a:endParaRPr lang="en-US" dirty="0"/>
          </a:p>
        </p:txBody>
      </p:sp>
      <p:sp>
        <p:nvSpPr>
          <p:cNvPr id="4" name="Slide Number Placeholder 3"/>
          <p:cNvSpPr>
            <a:spLocks noGrp="1"/>
          </p:cNvSpPr>
          <p:nvPr>
            <p:ph type="sldNum" sz="quarter" idx="10"/>
          </p:nvPr>
        </p:nvSpPr>
        <p:spPr/>
        <p:txBody>
          <a:bodyPr/>
          <a:lstStyle/>
          <a:p>
            <a:fld id="{84CB6C83-B894-2740-9986-97D8BB6F6D98}" type="slidenum">
              <a:rPr lang="en-US" smtClean="0"/>
              <a:t>31</a:t>
            </a:fld>
            <a:endParaRPr lang="en-US"/>
          </a:p>
        </p:txBody>
      </p:sp>
    </p:spTree>
    <p:extLst>
      <p:ext uri="{BB962C8B-B14F-4D97-AF65-F5344CB8AC3E}">
        <p14:creationId xmlns:p14="http://schemas.microsoft.com/office/powerpoint/2010/main" val="3720272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400">
              <a:lnSpc>
                <a:spcPct val="100000"/>
              </a:lnSpc>
              <a:spcBef>
                <a:spcPts val="400"/>
              </a:spcBef>
              <a:defRPr sz="1200">
                <a:latin typeface="Calibri"/>
                <a:ea typeface="Calibri"/>
                <a:cs typeface="Calibri"/>
                <a:sym typeface="Calibri"/>
              </a:defRPr>
            </a:pPr>
            <a:r>
              <a:rPr lang="en-US" dirty="0"/>
              <a:t>I (KS) just had an alum from Ford stop by and we talked about this real example.</a:t>
            </a:r>
          </a:p>
          <a:p>
            <a:pPr defTabSz="914400">
              <a:lnSpc>
                <a:spcPct val="100000"/>
              </a:lnSpc>
              <a:spcBef>
                <a:spcPts val="400"/>
              </a:spcBef>
              <a:defRPr sz="1200">
                <a:latin typeface="Calibri"/>
                <a:ea typeface="Calibri"/>
                <a:cs typeface="Calibri"/>
                <a:sym typeface="Calibri"/>
              </a:defRPr>
            </a:pPr>
            <a:endParaRPr lang="en-US" dirty="0"/>
          </a:p>
          <a:p>
            <a:pPr defTabSz="914400">
              <a:lnSpc>
                <a:spcPct val="100000"/>
              </a:lnSpc>
              <a:spcBef>
                <a:spcPts val="400"/>
              </a:spcBef>
              <a:defRPr sz="1200">
                <a:latin typeface="Calibri"/>
                <a:ea typeface="Calibri"/>
                <a:cs typeface="Calibri"/>
                <a:sym typeface="Calibri"/>
              </a:defRPr>
            </a:pPr>
            <a:r>
              <a:rPr lang="en-US" dirty="0"/>
              <a:t>Here we can highlight the “mean-say” gap.  Consumers say one thing, but mean another.  They may be completely unaware of what they value or are not willing to admit it.  In this example, American (this does not happen in Europe or Asia), consumers do not want to admit that they are cheap (caring about price) and superficial (care only about external appearance other than the price).</a:t>
            </a:r>
          </a:p>
          <a:p>
            <a:endParaRPr lang="en-US" dirty="0"/>
          </a:p>
        </p:txBody>
      </p:sp>
      <p:sp>
        <p:nvSpPr>
          <p:cNvPr id="4" name="Slide Number Placeholder 3"/>
          <p:cNvSpPr>
            <a:spLocks noGrp="1"/>
          </p:cNvSpPr>
          <p:nvPr>
            <p:ph type="sldNum" sz="quarter" idx="10"/>
          </p:nvPr>
        </p:nvSpPr>
        <p:spPr/>
        <p:txBody>
          <a:bodyPr/>
          <a:lstStyle/>
          <a:p>
            <a:fld id="{84CB6C83-B894-2740-9986-97D8BB6F6D98}" type="slidenum">
              <a:rPr lang="en-US" smtClean="0"/>
              <a:t>32</a:t>
            </a:fld>
            <a:endParaRPr lang="en-US"/>
          </a:p>
        </p:txBody>
      </p:sp>
    </p:spTree>
    <p:extLst>
      <p:ext uri="{BB962C8B-B14F-4D97-AF65-F5344CB8AC3E}">
        <p14:creationId xmlns:p14="http://schemas.microsoft.com/office/powerpoint/2010/main" val="1462509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400">
              <a:lnSpc>
                <a:spcPct val="100000"/>
              </a:lnSpc>
              <a:spcBef>
                <a:spcPts val="400"/>
              </a:spcBef>
              <a:defRPr sz="1200">
                <a:latin typeface="Calibri"/>
                <a:ea typeface="Calibri"/>
                <a:cs typeface="Calibri"/>
                <a:sym typeface="Calibri"/>
              </a:defRPr>
            </a:pPr>
            <a:r>
              <a:rPr lang="en-US" dirty="0"/>
              <a:t>SERVICES!</a:t>
            </a:r>
          </a:p>
          <a:p>
            <a:pPr defTabSz="914400">
              <a:lnSpc>
                <a:spcPct val="100000"/>
              </a:lnSpc>
              <a:spcBef>
                <a:spcPts val="400"/>
              </a:spcBef>
              <a:defRPr sz="1200">
                <a:latin typeface="Calibri"/>
                <a:ea typeface="Calibri"/>
                <a:cs typeface="Calibri"/>
                <a:sym typeface="Calibri"/>
              </a:defRPr>
            </a:pPr>
            <a:endParaRPr lang="en-US" dirty="0"/>
          </a:p>
          <a:p>
            <a:pPr defTabSz="914400">
              <a:lnSpc>
                <a:spcPct val="100000"/>
              </a:lnSpc>
              <a:spcBef>
                <a:spcPts val="400"/>
              </a:spcBef>
              <a:defRPr sz="1200">
                <a:latin typeface="Calibri"/>
                <a:ea typeface="Calibri"/>
                <a:cs typeface="Calibri"/>
                <a:sym typeface="Calibri"/>
              </a:defRPr>
            </a:pPr>
            <a:r>
              <a:rPr lang="en-US" dirty="0"/>
              <a:t>Ask students: What are the attributes that consumers care about in a mutual fund?</a:t>
            </a:r>
          </a:p>
          <a:p>
            <a:endParaRPr lang="en-US" dirty="0"/>
          </a:p>
        </p:txBody>
      </p:sp>
      <p:sp>
        <p:nvSpPr>
          <p:cNvPr id="4" name="Slide Number Placeholder 3"/>
          <p:cNvSpPr>
            <a:spLocks noGrp="1"/>
          </p:cNvSpPr>
          <p:nvPr>
            <p:ph type="sldNum" sz="quarter" idx="10"/>
          </p:nvPr>
        </p:nvSpPr>
        <p:spPr/>
        <p:txBody>
          <a:bodyPr/>
          <a:lstStyle/>
          <a:p>
            <a:fld id="{84CB6C83-B894-2740-9986-97D8BB6F6D98}" type="slidenum">
              <a:rPr lang="en-US" smtClean="0"/>
              <a:t>33</a:t>
            </a:fld>
            <a:endParaRPr lang="en-US"/>
          </a:p>
        </p:txBody>
      </p:sp>
    </p:spTree>
    <p:extLst>
      <p:ext uri="{BB962C8B-B14F-4D97-AF65-F5344CB8AC3E}">
        <p14:creationId xmlns:p14="http://schemas.microsoft.com/office/powerpoint/2010/main" val="1698434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Then, how would they do so in a B2B environment like Boeing…</a:t>
            </a:r>
          </a:p>
          <a:p>
            <a:endParaRPr lang="en-US" dirty="0"/>
          </a:p>
        </p:txBody>
      </p:sp>
      <p:sp>
        <p:nvSpPr>
          <p:cNvPr id="4" name="Slide Number Placeholder 3"/>
          <p:cNvSpPr>
            <a:spLocks noGrp="1"/>
          </p:cNvSpPr>
          <p:nvPr>
            <p:ph type="sldNum" sz="quarter" idx="10"/>
          </p:nvPr>
        </p:nvSpPr>
        <p:spPr/>
        <p:txBody>
          <a:bodyPr/>
          <a:lstStyle/>
          <a:p>
            <a:fld id="{84CB6C83-B894-2740-9986-97D8BB6F6D98}" type="slidenum">
              <a:rPr lang="en-US" smtClean="0"/>
              <a:t>34</a:t>
            </a:fld>
            <a:endParaRPr lang="en-US"/>
          </a:p>
        </p:txBody>
      </p:sp>
    </p:spTree>
    <p:extLst>
      <p:ext uri="{BB962C8B-B14F-4D97-AF65-F5344CB8AC3E}">
        <p14:creationId xmlns:p14="http://schemas.microsoft.com/office/powerpoint/2010/main" val="3009418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28800"/>
            <a:ext cx="7772400" cy="900546"/>
          </a:xfrm>
        </p:spPr>
        <p:txBody>
          <a:bodyPr/>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307021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3145689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27620297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FDA78D-F215-42DF-9B83-6796C1E09096}"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1235309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FDA78D-F215-42DF-9B83-6796C1E09096}"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22155835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FDA78D-F215-42DF-9B83-6796C1E09096}"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34934291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FDA78D-F215-42DF-9B83-6796C1E09096}"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38704053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FDA78D-F215-42DF-9B83-6796C1E09096}" type="datetimeFigureOut">
              <a:rPr lang="en-US" smtClean="0"/>
              <a:t>3/8/2021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11481973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FDA78D-F215-42DF-9B83-6796C1E09096}" type="datetimeFigureOut">
              <a:rPr lang="en-US" smtClean="0"/>
              <a:t>3/8/2021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25702094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FDA78D-F215-42DF-9B83-6796C1E09096}" type="datetimeFigureOut">
              <a:rPr lang="en-US" smtClean="0"/>
              <a:t>3/8/2021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16832949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FDA78D-F215-42DF-9B83-6796C1E09096}"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3675660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41878498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FDA78D-F215-42DF-9B83-6796C1E09096}" type="datetimeFigureOut">
              <a:rPr lang="en-US" smtClean="0"/>
              <a:t>3/8/2021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3180395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FDA78D-F215-42DF-9B83-6796C1E09096}"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14262103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FDA78D-F215-42DF-9B83-6796C1E09096}" type="datetimeFigureOut">
              <a:rPr lang="en-US" smtClean="0"/>
              <a:t>3/8/2021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F270C0-C7DC-4B4C-8145-AB8DD9F14162}" type="slidenum">
              <a:rPr lang="en-US" smtClean="0"/>
              <a:t>‹#›</a:t>
            </a:fld>
            <a:endParaRPr lang="en-US"/>
          </a:p>
        </p:txBody>
      </p:sp>
    </p:spTree>
    <p:extLst>
      <p:ext uri="{BB962C8B-B14F-4D97-AF65-F5344CB8AC3E}">
        <p14:creationId xmlns:p14="http://schemas.microsoft.com/office/powerpoint/2010/main" val="2485194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1406282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2627993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4007506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1780295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135564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1788528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45F0CF78-BAF2-4139-91F3-215362EF2725}" type="datetimeFigureOut">
              <a:rPr lang="en-US" smtClean="0"/>
              <a:t>3/8/2021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C199840-EED6-4E7F-ABD0-291243E0C4FC}" type="slidenum">
              <a:rPr lang="en-US" smtClean="0"/>
              <a:t>‹#›</a:t>
            </a:fld>
            <a:endParaRPr lang="en-US"/>
          </a:p>
        </p:txBody>
      </p:sp>
    </p:spTree>
    <p:extLst>
      <p:ext uri="{BB962C8B-B14F-4D97-AF65-F5344CB8AC3E}">
        <p14:creationId xmlns:p14="http://schemas.microsoft.com/office/powerpoint/2010/main" val="3734812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55591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FDA78D-F215-42DF-9B83-6796C1E09096}" type="datetimeFigureOut">
              <a:rPr lang="en-US" smtClean="0"/>
              <a:t>3/8/2021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F270C0-C7DC-4B4C-8145-AB8DD9F14162}" type="slidenum">
              <a:rPr lang="en-US" smtClean="0"/>
              <a:t>‹#›</a:t>
            </a:fld>
            <a:endParaRPr lang="en-US"/>
          </a:p>
        </p:txBody>
      </p:sp>
      <p:sp>
        <p:nvSpPr>
          <p:cNvPr id="9" name="Rectangle 8"/>
          <p:cNvSpPr/>
          <p:nvPr userDrawn="1"/>
        </p:nvSpPr>
        <p:spPr>
          <a:xfrm rot="10800000">
            <a:off x="0" y="0"/>
            <a:ext cx="9144000" cy="468550"/>
          </a:xfrm>
          <a:prstGeom prst="rect">
            <a:avLst/>
          </a:prstGeom>
          <a:solidFill>
            <a:srgbClr val="3E3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6803560"/>
            <a:ext cx="9144000" cy="91440"/>
          </a:xfrm>
          <a:prstGeom prst="rect">
            <a:avLst/>
          </a:prstGeom>
          <a:solidFill>
            <a:srgbClr val="3E3D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92018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www.sawtoothsoftware.com/productforms/creditcard/cvafinancialsurvey.shtml" TargetMode="External"/><Relationship Id="rId4" Type="http://schemas.openxmlformats.org/officeDocument/2006/relationships/image" Target="../media/image9.jpeg"/><Relationship Id="rId9"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918854"/>
            <a:ext cx="7772400" cy="900546"/>
          </a:xfrm>
        </p:spPr>
        <p:txBody>
          <a:bodyPr>
            <a:normAutofit/>
          </a:bodyPr>
          <a:lstStyle/>
          <a:p>
            <a:r>
              <a:rPr lang="en-US" dirty="0"/>
              <a:t>Conjoint Analysis</a:t>
            </a:r>
          </a:p>
        </p:txBody>
      </p:sp>
      <p:sp>
        <p:nvSpPr>
          <p:cNvPr id="5" name="Subtitle 4">
            <a:extLst>
              <a:ext uri="{FF2B5EF4-FFF2-40B4-BE49-F238E27FC236}">
                <a16:creationId xmlns:a16="http://schemas.microsoft.com/office/drawing/2014/main" id="{E27DDACD-35D8-4547-AEB3-5EA4A2D57AF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42512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the promotions?</a:t>
            </a:r>
          </a:p>
        </p:txBody>
      </p:sp>
      <p:sp>
        <p:nvSpPr>
          <p:cNvPr id="3" name="Content Placeholder 2">
            <a:extLst>
              <a:ext uri="{FF2B5EF4-FFF2-40B4-BE49-F238E27FC236}">
                <a16:creationId xmlns:a16="http://schemas.microsoft.com/office/drawing/2014/main" id="{08C560B9-8F80-4A29-B1C4-3F45E8ADBDBE}"/>
              </a:ext>
            </a:extLst>
          </p:cNvPr>
          <p:cNvSpPr>
            <a:spLocks noGrp="1"/>
          </p:cNvSpPr>
          <p:nvPr>
            <p:ph idx="1"/>
          </p:nvPr>
        </p:nvSpPr>
        <p:spPr/>
        <p:txBody>
          <a:bodyPr/>
          <a:lstStyle/>
          <a:p>
            <a:r>
              <a:rPr lang="en-US" dirty="0"/>
              <a:t>What is the Willingness to pay for hot dogs?</a:t>
            </a:r>
          </a:p>
          <a:p>
            <a:pPr lvl="1"/>
            <a:r>
              <a:rPr lang="en-US" dirty="0"/>
              <a:t>Compare it with the no promotions offer</a:t>
            </a:r>
          </a:p>
          <a:p>
            <a:pPr lvl="1"/>
            <a:endParaRPr lang="en-US" dirty="0"/>
          </a:p>
          <a:p>
            <a:pPr marL="57150" indent="0">
              <a:buNone/>
            </a:pPr>
            <a:r>
              <a:rPr lang="en-US" dirty="0"/>
              <a:t>https://docs.google.com/presentation/d/1uc3GfMYKuzgjYfPILK6ql05FpU8F5Z1rTjsIb-7CGUs/edit?usp=sharing</a:t>
            </a:r>
          </a:p>
        </p:txBody>
      </p:sp>
    </p:spTree>
    <p:extLst>
      <p:ext uri="{BB962C8B-B14F-4D97-AF65-F5344CB8AC3E}">
        <p14:creationId xmlns:p14="http://schemas.microsoft.com/office/powerpoint/2010/main" val="1549779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25343-FA1E-4901-BDE7-FBFF3824C54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85A22F-4139-4199-A5B3-3A14F6362100}"/>
              </a:ext>
            </a:extLst>
          </p:cNvPr>
          <p:cNvSpPr>
            <a:spLocks noGrp="1"/>
          </p:cNvSpPr>
          <p:nvPr>
            <p:ph idx="1"/>
          </p:nvPr>
        </p:nvSpPr>
        <p:spPr>
          <a:xfrm>
            <a:off x="457200" y="1600200"/>
            <a:ext cx="8534400" cy="4525963"/>
          </a:xfrm>
        </p:spPr>
        <p:txBody>
          <a:bodyPr>
            <a:normAutofit/>
          </a:bodyPr>
          <a:lstStyle/>
          <a:p>
            <a:r>
              <a:rPr lang="en-US" sz="2800" dirty="0"/>
              <a:t>Difference between ticket Price utilities = .657+1=1.657</a:t>
            </a:r>
          </a:p>
          <a:p>
            <a:r>
              <a:rPr lang="en-US" sz="2800" dirty="0"/>
              <a:t>Price for a utility point = 27.17</a:t>
            </a:r>
          </a:p>
          <a:p>
            <a:r>
              <a:rPr lang="en-US" sz="2800" dirty="0"/>
              <a:t>Difference between Hot Dog and no promotion = .17-(-.32)=.49</a:t>
            </a:r>
          </a:p>
          <a:p>
            <a:r>
              <a:rPr lang="en-US" sz="2800" dirty="0"/>
              <a:t>Price for a hot dog = .49*27.17 = 13.31</a:t>
            </a:r>
          </a:p>
          <a:p>
            <a:r>
              <a:rPr lang="en-US" sz="2800" dirty="0"/>
              <a:t>Profit from hot dog= 13.31-3.25 = 10.10</a:t>
            </a:r>
          </a:p>
        </p:txBody>
      </p:sp>
    </p:spTree>
    <p:extLst>
      <p:ext uri="{BB962C8B-B14F-4D97-AF65-F5344CB8AC3E}">
        <p14:creationId xmlns:p14="http://schemas.microsoft.com/office/powerpoint/2010/main" val="1290130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of hot dog</a:t>
            </a:r>
          </a:p>
        </p:txBody>
      </p:sp>
      <p:sp>
        <p:nvSpPr>
          <p:cNvPr id="3" name="Content Placeholder 2"/>
          <p:cNvSpPr>
            <a:spLocks noGrp="1"/>
          </p:cNvSpPr>
          <p:nvPr>
            <p:ph idx="1"/>
          </p:nvPr>
        </p:nvSpPr>
        <p:spPr/>
        <p:txBody>
          <a:bodyPr>
            <a:normAutofit/>
          </a:bodyPr>
          <a:lstStyle/>
          <a:p>
            <a:r>
              <a:rPr lang="en-US" sz="1800" dirty="0"/>
              <a:t>Utility of hot dog relative to no promotion =.17+.32 = .49 (utility buffer)</a:t>
            </a:r>
          </a:p>
          <a:p>
            <a:pPr lvl="1"/>
            <a:endParaRPr lang="en-US" sz="1600" dirty="0"/>
          </a:p>
          <a:p>
            <a:r>
              <a:rPr lang="en-US" sz="1800" dirty="0"/>
              <a:t>Range of prices = $45 </a:t>
            </a:r>
          </a:p>
          <a:p>
            <a:endParaRPr lang="en-US" sz="1800" dirty="0"/>
          </a:p>
          <a:p>
            <a:r>
              <a:rPr lang="en-US" sz="1800" dirty="0"/>
              <a:t>Range of price utilities = 1.65</a:t>
            </a:r>
          </a:p>
          <a:p>
            <a:endParaRPr lang="en-US" sz="1800" dirty="0"/>
          </a:p>
          <a:p>
            <a:r>
              <a:rPr lang="en-US" sz="1800" dirty="0"/>
              <a:t>% of utility available to give = .49/1.65 = 29.67%</a:t>
            </a:r>
          </a:p>
          <a:p>
            <a:endParaRPr lang="en-US" sz="1800" dirty="0"/>
          </a:p>
          <a:p>
            <a:r>
              <a:rPr lang="en-US" sz="1800" dirty="0"/>
              <a:t>Increase price by 29.67% of $45 = $13.33</a:t>
            </a:r>
          </a:p>
          <a:p>
            <a:endParaRPr lang="en-US" sz="1800" dirty="0"/>
          </a:p>
          <a:p>
            <a:endParaRPr lang="en-US" sz="1800" dirty="0"/>
          </a:p>
        </p:txBody>
      </p:sp>
      <p:cxnSp>
        <p:nvCxnSpPr>
          <p:cNvPr id="4" name="Straight Connector 3">
            <a:extLst>
              <a:ext uri="{FF2B5EF4-FFF2-40B4-BE49-F238E27FC236}">
                <a16:creationId xmlns:a16="http://schemas.microsoft.com/office/drawing/2014/main" id="{6D40B5EE-B4EF-4710-96D7-3F8D35E6B732}"/>
              </a:ext>
            </a:extLst>
          </p:cNvPr>
          <p:cNvCxnSpPr/>
          <p:nvPr/>
        </p:nvCxnSpPr>
        <p:spPr>
          <a:xfrm>
            <a:off x="914400" y="5717452"/>
            <a:ext cx="77724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7C5B6C0-B603-4EFD-B93A-1E556201CC8F}"/>
              </a:ext>
            </a:extLst>
          </p:cNvPr>
          <p:cNvSpPr txBox="1"/>
          <p:nvPr/>
        </p:nvSpPr>
        <p:spPr>
          <a:xfrm>
            <a:off x="4839816" y="5837587"/>
            <a:ext cx="570383" cy="369332"/>
          </a:xfrm>
          <a:prstGeom prst="rect">
            <a:avLst/>
          </a:prstGeom>
          <a:noFill/>
        </p:spPr>
        <p:txBody>
          <a:bodyPr wrap="square" rtlCol="0">
            <a:spAutoFit/>
          </a:bodyPr>
          <a:lstStyle/>
          <a:p>
            <a:r>
              <a:rPr lang="en-US" dirty="0"/>
              <a:t>.65</a:t>
            </a:r>
          </a:p>
        </p:txBody>
      </p:sp>
      <p:sp>
        <p:nvSpPr>
          <p:cNvPr id="6" name="TextBox 5">
            <a:extLst>
              <a:ext uri="{FF2B5EF4-FFF2-40B4-BE49-F238E27FC236}">
                <a16:creationId xmlns:a16="http://schemas.microsoft.com/office/drawing/2014/main" id="{805B17B3-E19B-47BB-A976-35F1DB27EF37}"/>
              </a:ext>
            </a:extLst>
          </p:cNvPr>
          <p:cNvSpPr txBox="1"/>
          <p:nvPr/>
        </p:nvSpPr>
        <p:spPr>
          <a:xfrm>
            <a:off x="8153400" y="5837586"/>
            <a:ext cx="389850" cy="369332"/>
          </a:xfrm>
          <a:prstGeom prst="rect">
            <a:avLst/>
          </a:prstGeom>
          <a:noFill/>
        </p:spPr>
        <p:txBody>
          <a:bodyPr wrap="none" rtlCol="0">
            <a:spAutoFit/>
          </a:bodyPr>
          <a:lstStyle/>
          <a:p>
            <a:r>
              <a:rPr lang="en-US" dirty="0"/>
              <a:t>-1</a:t>
            </a:r>
          </a:p>
        </p:txBody>
      </p:sp>
      <p:sp>
        <p:nvSpPr>
          <p:cNvPr id="7" name="Right Brace 6">
            <a:extLst>
              <a:ext uri="{FF2B5EF4-FFF2-40B4-BE49-F238E27FC236}">
                <a16:creationId xmlns:a16="http://schemas.microsoft.com/office/drawing/2014/main" id="{35366709-250F-498C-BB21-8C1C12755EDF}"/>
              </a:ext>
            </a:extLst>
          </p:cNvPr>
          <p:cNvSpPr/>
          <p:nvPr/>
        </p:nvSpPr>
        <p:spPr>
          <a:xfrm rot="5400000">
            <a:off x="6548663" y="4878747"/>
            <a:ext cx="457199" cy="2960343"/>
          </a:xfrm>
          <a:prstGeom prst="rightBrace">
            <a:avLst>
              <a:gd name="adj1" fmla="val 5416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32355F66-1F09-4E52-A46D-BB1E0AA2D35E}"/>
              </a:ext>
            </a:extLst>
          </p:cNvPr>
          <p:cNvSpPr txBox="1"/>
          <p:nvPr/>
        </p:nvSpPr>
        <p:spPr>
          <a:xfrm>
            <a:off x="6460508" y="6048419"/>
            <a:ext cx="633507" cy="369332"/>
          </a:xfrm>
          <a:prstGeom prst="rect">
            <a:avLst/>
          </a:prstGeom>
          <a:noFill/>
        </p:spPr>
        <p:txBody>
          <a:bodyPr wrap="none" rtlCol="0">
            <a:spAutoFit/>
          </a:bodyPr>
          <a:lstStyle/>
          <a:p>
            <a:r>
              <a:rPr lang="en-US" dirty="0"/>
              <a:t>1.65</a:t>
            </a:r>
          </a:p>
        </p:txBody>
      </p:sp>
      <p:sp>
        <p:nvSpPr>
          <p:cNvPr id="9" name="TextBox 8">
            <a:extLst>
              <a:ext uri="{FF2B5EF4-FFF2-40B4-BE49-F238E27FC236}">
                <a16:creationId xmlns:a16="http://schemas.microsoft.com/office/drawing/2014/main" id="{4C4CCF7F-C0A6-48B8-8EA0-944491C3A0C9}"/>
              </a:ext>
            </a:extLst>
          </p:cNvPr>
          <p:cNvSpPr txBox="1"/>
          <p:nvPr/>
        </p:nvSpPr>
        <p:spPr>
          <a:xfrm>
            <a:off x="4953000" y="5412652"/>
            <a:ext cx="569387" cy="369332"/>
          </a:xfrm>
          <a:prstGeom prst="rect">
            <a:avLst/>
          </a:prstGeom>
          <a:noFill/>
        </p:spPr>
        <p:txBody>
          <a:bodyPr wrap="none" rtlCol="0">
            <a:spAutoFit/>
          </a:bodyPr>
          <a:lstStyle/>
          <a:p>
            <a:r>
              <a:rPr lang="en-US" dirty="0"/>
              <a:t>$15</a:t>
            </a:r>
          </a:p>
        </p:txBody>
      </p:sp>
      <p:sp>
        <p:nvSpPr>
          <p:cNvPr id="10" name="TextBox 9">
            <a:extLst>
              <a:ext uri="{FF2B5EF4-FFF2-40B4-BE49-F238E27FC236}">
                <a16:creationId xmlns:a16="http://schemas.microsoft.com/office/drawing/2014/main" id="{CA4B06EA-BC8E-444D-AD53-A4E532FFD787}"/>
              </a:ext>
            </a:extLst>
          </p:cNvPr>
          <p:cNvSpPr txBox="1"/>
          <p:nvPr/>
        </p:nvSpPr>
        <p:spPr>
          <a:xfrm>
            <a:off x="8063631" y="5382489"/>
            <a:ext cx="569387" cy="369332"/>
          </a:xfrm>
          <a:prstGeom prst="rect">
            <a:avLst/>
          </a:prstGeom>
          <a:noFill/>
        </p:spPr>
        <p:txBody>
          <a:bodyPr wrap="none" rtlCol="0">
            <a:spAutoFit/>
          </a:bodyPr>
          <a:lstStyle/>
          <a:p>
            <a:r>
              <a:rPr lang="en-US" dirty="0"/>
              <a:t>$60</a:t>
            </a:r>
          </a:p>
        </p:txBody>
      </p:sp>
    </p:spTree>
    <p:extLst>
      <p:ext uri="{BB962C8B-B14F-4D97-AF65-F5344CB8AC3E}">
        <p14:creationId xmlns:p14="http://schemas.microsoft.com/office/powerpoint/2010/main" val="481290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giphy">
            <a:hlinkClick r:id="" action="ppaction://media"/>
            <a:extLst>
              <a:ext uri="{FF2B5EF4-FFF2-40B4-BE49-F238E27FC236}">
                <a16:creationId xmlns:a16="http://schemas.microsoft.com/office/drawing/2014/main" id="{CF65F685-8CBE-48E0-97EF-73D796037B2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94728" y="643466"/>
            <a:ext cx="7354543" cy="5571067"/>
          </a:xfrm>
          <a:prstGeom prst="rect">
            <a:avLst/>
          </a:prstGeom>
        </p:spPr>
      </p:pic>
    </p:spTree>
    <p:extLst>
      <p:ext uri="{BB962C8B-B14F-4D97-AF65-F5344CB8AC3E}">
        <p14:creationId xmlns:p14="http://schemas.microsoft.com/office/powerpoint/2010/main" val="1468969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B6463-FD99-43A9-AAAD-AEB9D1A47779}"/>
              </a:ext>
            </a:extLst>
          </p:cNvPr>
          <p:cNvSpPr>
            <a:spLocks noGrp="1"/>
          </p:cNvSpPr>
          <p:nvPr>
            <p:ph type="title"/>
          </p:nvPr>
        </p:nvSpPr>
        <p:spPr/>
        <p:txBody>
          <a:bodyPr/>
          <a:lstStyle/>
          <a:p>
            <a:r>
              <a:rPr lang="en-US" dirty="0"/>
              <a:t>Where can we apply conjoint?</a:t>
            </a:r>
          </a:p>
        </p:txBody>
      </p:sp>
      <p:sp>
        <p:nvSpPr>
          <p:cNvPr id="3" name="Content Placeholder 2">
            <a:extLst>
              <a:ext uri="{FF2B5EF4-FFF2-40B4-BE49-F238E27FC236}">
                <a16:creationId xmlns:a16="http://schemas.microsoft.com/office/drawing/2014/main" id="{F71AA957-935C-4E03-93E8-E233F2400E0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39497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BE829-4730-40D8-A04C-F583D78A545C}"/>
              </a:ext>
            </a:extLst>
          </p:cNvPr>
          <p:cNvSpPr>
            <a:spLocks noGrp="1"/>
          </p:cNvSpPr>
          <p:nvPr>
            <p:ph type="title"/>
          </p:nvPr>
        </p:nvSpPr>
        <p:spPr>
          <a:xfrm>
            <a:off x="381000" y="76200"/>
            <a:ext cx="8229600" cy="1143000"/>
          </a:xfrm>
        </p:spPr>
        <p:txBody>
          <a:bodyPr>
            <a:normAutofit fontScale="90000"/>
          </a:bodyPr>
          <a:lstStyle/>
          <a:p>
            <a:r>
              <a:rPr lang="en-US" dirty="0"/>
              <a:t>What are the risks and assumptions?</a:t>
            </a:r>
          </a:p>
        </p:txBody>
      </p:sp>
      <p:sp>
        <p:nvSpPr>
          <p:cNvPr id="3" name="Content Placeholder 2">
            <a:extLst>
              <a:ext uri="{FF2B5EF4-FFF2-40B4-BE49-F238E27FC236}">
                <a16:creationId xmlns:a16="http://schemas.microsoft.com/office/drawing/2014/main" id="{103D3091-DF71-4193-B87A-BE69DF71BB8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38325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9025B-2514-4404-8B4A-E25E4D2581F7}"/>
              </a:ext>
            </a:extLst>
          </p:cNvPr>
          <p:cNvSpPr>
            <a:spLocks noGrp="1"/>
          </p:cNvSpPr>
          <p:nvPr>
            <p:ph type="title"/>
          </p:nvPr>
        </p:nvSpPr>
        <p:spPr/>
        <p:txBody>
          <a:bodyPr>
            <a:normAutofit fontScale="90000"/>
          </a:bodyPr>
          <a:lstStyle/>
          <a:p>
            <a:r>
              <a:rPr lang="en-US" dirty="0"/>
              <a:t>What are the risks/assumptions?</a:t>
            </a:r>
          </a:p>
        </p:txBody>
      </p:sp>
      <p:sp>
        <p:nvSpPr>
          <p:cNvPr id="3" name="Content Placeholder 2">
            <a:extLst>
              <a:ext uri="{FF2B5EF4-FFF2-40B4-BE49-F238E27FC236}">
                <a16:creationId xmlns:a16="http://schemas.microsoft.com/office/drawing/2014/main" id="{F4880CA3-54BC-4F36-BBF5-55590DE9E3BA}"/>
              </a:ext>
            </a:extLst>
          </p:cNvPr>
          <p:cNvSpPr>
            <a:spLocks noGrp="1"/>
          </p:cNvSpPr>
          <p:nvPr>
            <p:ph idx="1"/>
          </p:nvPr>
        </p:nvSpPr>
        <p:spPr/>
        <p:txBody>
          <a:bodyPr>
            <a:normAutofit fontScale="92500" lnSpcReduction="10000"/>
          </a:bodyPr>
          <a:lstStyle/>
          <a:p>
            <a:r>
              <a:rPr lang="en-US" dirty="0"/>
              <a:t>Assumption is that customers have decided to visit the stadium</a:t>
            </a:r>
          </a:p>
          <a:p>
            <a:pPr lvl="1"/>
            <a:r>
              <a:rPr lang="en-US" dirty="0"/>
              <a:t>It is not about customers making a choice between visiting the stadium vs watching a movie</a:t>
            </a:r>
          </a:p>
          <a:p>
            <a:pPr lvl="1"/>
            <a:endParaRPr lang="en-US" dirty="0"/>
          </a:p>
          <a:p>
            <a:r>
              <a:rPr lang="en-US" dirty="0"/>
              <a:t>It is about prior customers not new customer acquisitions</a:t>
            </a:r>
          </a:p>
          <a:p>
            <a:endParaRPr lang="en-US" dirty="0"/>
          </a:p>
          <a:p>
            <a:r>
              <a:rPr lang="en-US" dirty="0"/>
              <a:t>This is about purchase intention, and that may not necessarily correlate with behavior</a:t>
            </a:r>
          </a:p>
        </p:txBody>
      </p:sp>
    </p:spTree>
    <p:extLst>
      <p:ext uri="{BB962C8B-B14F-4D97-AF65-F5344CB8AC3E}">
        <p14:creationId xmlns:p14="http://schemas.microsoft.com/office/powerpoint/2010/main" val="1455384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6DBA3-6904-4077-A6CD-CDCF44301F62}"/>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F38B893A-3236-4F08-B893-0FE49D6DB84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5011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66443-C1E5-4616-AD1A-A40B85D524C3}"/>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37013926-4283-42BF-AE53-C90A64C8EFC7}"/>
              </a:ext>
            </a:extLst>
          </p:cNvPr>
          <p:cNvSpPr>
            <a:spLocks noGrp="1"/>
          </p:cNvSpPr>
          <p:nvPr>
            <p:ph idx="1"/>
          </p:nvPr>
        </p:nvSpPr>
        <p:spPr/>
        <p:txBody>
          <a:bodyPr/>
          <a:lstStyle/>
          <a:p>
            <a:r>
              <a:rPr lang="en-US" dirty="0"/>
              <a:t>Find the value in the different options or features of a product</a:t>
            </a:r>
          </a:p>
          <a:p>
            <a:r>
              <a:rPr lang="en-US" dirty="0"/>
              <a:t>How much people are willing to pay for each option or bundle of options</a:t>
            </a:r>
          </a:p>
          <a:p>
            <a:r>
              <a:rPr lang="en-US" dirty="0"/>
              <a:t>Design combination of offers that would maximize consumer value and firm profits</a:t>
            </a:r>
          </a:p>
        </p:txBody>
      </p:sp>
    </p:spTree>
    <p:extLst>
      <p:ext uri="{BB962C8B-B14F-4D97-AF65-F5344CB8AC3E}">
        <p14:creationId xmlns:p14="http://schemas.microsoft.com/office/powerpoint/2010/main" val="761400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D310EF-6C95-41CB-9042-5D50DDAECDF5}"/>
              </a:ext>
            </a:extLst>
          </p:cNvPr>
          <p:cNvSpPr>
            <a:spLocks noGrp="1"/>
          </p:cNvSpPr>
          <p:nvPr>
            <p:ph type="title"/>
          </p:nvPr>
        </p:nvSpPr>
        <p:spPr>
          <a:xfrm>
            <a:off x="722313" y="3276600"/>
            <a:ext cx="7772400" cy="1362075"/>
          </a:xfrm>
        </p:spPr>
        <p:txBody>
          <a:bodyPr/>
          <a:lstStyle/>
          <a:p>
            <a:r>
              <a:rPr lang="en-US" dirty="0"/>
              <a:t>How does conjoint map to multinomial logit?</a:t>
            </a:r>
          </a:p>
        </p:txBody>
      </p:sp>
    </p:spTree>
    <p:extLst>
      <p:ext uri="{BB962C8B-B14F-4D97-AF65-F5344CB8AC3E}">
        <p14:creationId xmlns:p14="http://schemas.microsoft.com/office/powerpoint/2010/main" val="2028335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ily Vegetable Intake - Imgflip">
            <a:extLst>
              <a:ext uri="{FF2B5EF4-FFF2-40B4-BE49-F238E27FC236}">
                <a16:creationId xmlns:a16="http://schemas.microsoft.com/office/drawing/2014/main" id="{B6A63716-67D9-4475-ACB1-0ADAFDB94C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221" y="533400"/>
            <a:ext cx="8692445" cy="586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5548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png"/>
          <p:cNvPicPr>
            <a:picLocks noChangeAspect="1"/>
          </p:cNvPicPr>
          <p:nvPr/>
        </p:nvPicPr>
        <p:blipFill>
          <a:blip r:embed="rId2"/>
          <a:stretch>
            <a:fillRect/>
          </a:stretch>
        </p:blipFill>
        <p:spPr>
          <a:xfrm>
            <a:off x="14934" y="0"/>
            <a:ext cx="9114133" cy="6781801"/>
          </a:xfrm>
          <a:prstGeom prst="rect">
            <a:avLst/>
          </a:prstGeom>
          <a:ln w="12700">
            <a:miter lim="400000"/>
          </a:ln>
        </p:spPr>
      </p:pic>
    </p:spTree>
    <p:extLst>
      <p:ext uri="{BB962C8B-B14F-4D97-AF65-F5344CB8AC3E}">
        <p14:creationId xmlns:p14="http://schemas.microsoft.com/office/powerpoint/2010/main" val="3687740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Choice-Based Conjoint Example</a:t>
            </a:r>
          </a:p>
        </p:txBody>
      </p:sp>
      <p:graphicFrame>
        <p:nvGraphicFramePr>
          <p:cNvPr id="5" name="Table 136"/>
          <p:cNvGraphicFramePr/>
          <p:nvPr/>
        </p:nvGraphicFramePr>
        <p:xfrm>
          <a:off x="452480" y="1600200"/>
          <a:ext cx="8239041" cy="3505200"/>
        </p:xfrm>
        <a:graphic>
          <a:graphicData uri="http://schemas.openxmlformats.org/drawingml/2006/table">
            <a:tbl>
              <a:tblPr/>
              <a:tblGrid>
                <a:gridCol w="2636684">
                  <a:extLst>
                    <a:ext uri="{9D8B030D-6E8A-4147-A177-3AD203B41FA5}">
                      <a16:colId xmlns:a16="http://schemas.microsoft.com/office/drawing/2014/main" val="20000"/>
                    </a:ext>
                  </a:extLst>
                </a:gridCol>
                <a:gridCol w="5602357">
                  <a:extLst>
                    <a:ext uri="{9D8B030D-6E8A-4147-A177-3AD203B41FA5}">
                      <a16:colId xmlns:a16="http://schemas.microsoft.com/office/drawing/2014/main" val="20001"/>
                    </a:ext>
                  </a:extLst>
                </a:gridCol>
              </a:tblGrid>
              <a:tr h="609600">
                <a:tc>
                  <a:txBody>
                    <a:bodyPr/>
                    <a:lstStyle/>
                    <a:p>
                      <a:pPr marL="487680" indent="-487680" defTabSz="1300480"/>
                      <a:r>
                        <a:rPr sz="1800" b="1" dirty="0">
                          <a:latin typeface="+mn-lt"/>
                          <a:ea typeface="Arial"/>
                          <a:cs typeface="Arial"/>
                          <a:sym typeface="Arial"/>
                        </a:rPr>
                        <a:t>Attribute</a:t>
                      </a:r>
                    </a:p>
                  </a:txBody>
                  <a:tcPr marL="32219" marR="32219" marT="32219" marB="32219" anchor="ctr" horzOverflow="overflow">
                    <a:lnL w="12700">
                      <a:solidFill>
                        <a:srgbClr val="000000"/>
                      </a:solidFill>
                    </a:lnL>
                    <a:lnR w="12700">
                      <a:solidFill>
                        <a:srgbClr val="000000"/>
                      </a:solidFill>
                    </a:lnR>
                    <a:lnT w="12700">
                      <a:solidFill>
                        <a:srgbClr val="000000"/>
                      </a:solidFill>
                    </a:lnT>
                    <a:lnB w="25400">
                      <a:solidFill>
                        <a:srgbClr val="000000"/>
                      </a:solidFill>
                    </a:lnB>
                    <a:noFill/>
                  </a:tcPr>
                </a:tc>
                <a:tc>
                  <a:txBody>
                    <a:bodyPr/>
                    <a:lstStyle/>
                    <a:p>
                      <a:pPr marL="487680" indent="-487680" defTabSz="1300480"/>
                      <a:r>
                        <a:rPr sz="1800" b="1">
                          <a:latin typeface="+mn-lt"/>
                          <a:ea typeface="Arial"/>
                          <a:cs typeface="Arial"/>
                          <a:sym typeface="Arial"/>
                        </a:rPr>
                        <a:t>Levels</a:t>
                      </a:r>
                    </a:p>
                  </a:txBody>
                  <a:tcPr marL="32219" marR="32219" marT="32219" marB="32219" anchor="ctr" horzOverflow="overflow">
                    <a:lnL w="12700">
                      <a:solidFill>
                        <a:srgbClr val="000000"/>
                      </a:solidFill>
                    </a:lnL>
                    <a:lnR w="12700">
                      <a:solidFill>
                        <a:srgbClr val="000000"/>
                      </a:solidFill>
                    </a:lnR>
                    <a:lnT w="12700">
                      <a:solidFill>
                        <a:srgbClr val="000000"/>
                      </a:solidFill>
                    </a:lnT>
                    <a:lnB w="25400">
                      <a:solidFill>
                        <a:srgbClr val="000000"/>
                      </a:solidFill>
                    </a:lnB>
                    <a:noFill/>
                  </a:tcPr>
                </a:tc>
                <a:extLst>
                  <a:ext uri="{0D108BD9-81ED-4DB2-BD59-A6C34878D82A}">
                    <a16:rowId xmlns:a16="http://schemas.microsoft.com/office/drawing/2014/main" val="10000"/>
                  </a:ext>
                </a:extLst>
              </a:tr>
              <a:tr h="685800">
                <a:tc>
                  <a:txBody>
                    <a:bodyPr/>
                    <a:lstStyle/>
                    <a:p>
                      <a:pPr marL="487680" indent="-487680" defTabSz="1300480"/>
                      <a:r>
                        <a:rPr sz="1800" dirty="0">
                          <a:latin typeface="+mn-lt"/>
                          <a:ea typeface="Arial"/>
                          <a:cs typeface="Arial"/>
                          <a:sym typeface="Arial"/>
                        </a:rPr>
                        <a:t>Brand</a:t>
                      </a:r>
                    </a:p>
                  </a:txBody>
                  <a:tcPr marL="32219" marR="32219" marT="32219" marB="32219" anchor="ctr" horzOverflow="overflow">
                    <a:lnL w="12700">
                      <a:solidFill>
                        <a:srgbClr val="000000"/>
                      </a:solidFill>
                    </a:lnL>
                    <a:lnR w="12700">
                      <a:solidFill>
                        <a:srgbClr val="000000"/>
                      </a:solidFill>
                    </a:lnR>
                    <a:lnT w="25400">
                      <a:solidFill>
                        <a:srgbClr val="000000"/>
                      </a:solidFill>
                    </a:lnT>
                    <a:lnB w="12700">
                      <a:solidFill>
                        <a:srgbClr val="000000"/>
                      </a:solidFill>
                    </a:lnB>
                    <a:noFill/>
                  </a:tcPr>
                </a:tc>
                <a:tc>
                  <a:txBody>
                    <a:bodyPr/>
                    <a:lstStyle/>
                    <a:p>
                      <a:pPr marL="487680" indent="-487680" defTabSz="1300480"/>
                      <a:r>
                        <a:rPr sz="1800" dirty="0">
                          <a:latin typeface="+mn-lt"/>
                          <a:ea typeface="Arial"/>
                          <a:cs typeface="Arial"/>
                          <a:sym typeface="Arial"/>
                        </a:rPr>
                        <a:t>National Bank, Capital One</a:t>
                      </a:r>
                    </a:p>
                  </a:txBody>
                  <a:tcPr marL="32219" marR="32219" marT="32219" marB="32219" anchor="ctr" horzOverflow="overflow">
                    <a:lnL w="12700">
                      <a:solidFill>
                        <a:srgbClr val="000000"/>
                      </a:solidFill>
                    </a:lnL>
                    <a:lnR w="12700">
                      <a:solidFill>
                        <a:srgbClr val="000000"/>
                      </a:solidFill>
                    </a:lnR>
                    <a:lnT w="25400">
                      <a:solidFill>
                        <a:srgbClr val="000000"/>
                      </a:solidFill>
                    </a:lnT>
                    <a:lnB w="12700">
                      <a:solidFill>
                        <a:srgbClr val="000000"/>
                      </a:solidFill>
                    </a:lnB>
                    <a:noFill/>
                  </a:tcPr>
                </a:tc>
                <a:extLst>
                  <a:ext uri="{0D108BD9-81ED-4DB2-BD59-A6C34878D82A}">
                    <a16:rowId xmlns:a16="http://schemas.microsoft.com/office/drawing/2014/main" val="10001"/>
                  </a:ext>
                </a:extLst>
              </a:tr>
              <a:tr h="685800">
                <a:tc>
                  <a:txBody>
                    <a:bodyPr/>
                    <a:lstStyle/>
                    <a:p>
                      <a:pPr marL="487680" indent="-487680" defTabSz="1300480"/>
                      <a:r>
                        <a:rPr sz="1800" dirty="0">
                          <a:latin typeface="+mn-lt"/>
                          <a:ea typeface="Arial"/>
                          <a:cs typeface="Arial"/>
                          <a:sym typeface="Arial"/>
                        </a:rPr>
                        <a:t>Interest </a:t>
                      </a:r>
                      <a:r>
                        <a:rPr lang="en-US" sz="1800" dirty="0">
                          <a:latin typeface="+mn-lt"/>
                          <a:ea typeface="Arial"/>
                          <a:cs typeface="Arial"/>
                          <a:sym typeface="Arial"/>
                        </a:rPr>
                        <a:t>r</a:t>
                      </a:r>
                      <a:r>
                        <a:rPr sz="1800" dirty="0">
                          <a:latin typeface="+mn-lt"/>
                          <a:ea typeface="Arial"/>
                          <a:cs typeface="Arial"/>
                          <a:sym typeface="Arial"/>
                        </a:rPr>
                        <a:t>ate</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tc>
                  <a:txBody>
                    <a:bodyPr/>
                    <a:lstStyle/>
                    <a:p>
                      <a:pPr marL="487680" indent="-487680" defTabSz="1300480"/>
                      <a:r>
                        <a:rPr sz="1800" dirty="0">
                          <a:latin typeface="+mn-lt"/>
                          <a:ea typeface="Arial"/>
                          <a:cs typeface="Arial"/>
                          <a:sym typeface="Arial"/>
                        </a:rPr>
                        <a:t>9.9% APR, 12.9% APR</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extLst>
                  <a:ext uri="{0D108BD9-81ED-4DB2-BD59-A6C34878D82A}">
                    <a16:rowId xmlns:a16="http://schemas.microsoft.com/office/drawing/2014/main" val="10002"/>
                  </a:ext>
                </a:extLst>
              </a:tr>
              <a:tr h="762000">
                <a:tc>
                  <a:txBody>
                    <a:bodyPr/>
                    <a:lstStyle/>
                    <a:p>
                      <a:pPr marL="487680" indent="-487680" defTabSz="1300480"/>
                      <a:r>
                        <a:rPr sz="1800" dirty="0">
                          <a:latin typeface="+mn-lt"/>
                          <a:ea typeface="Arial"/>
                          <a:cs typeface="Arial"/>
                          <a:sym typeface="Arial"/>
                        </a:rPr>
                        <a:t>Payback </a:t>
                      </a:r>
                      <a:r>
                        <a:rPr lang="en-US" sz="1800" dirty="0">
                          <a:latin typeface="+mn-lt"/>
                          <a:ea typeface="Arial"/>
                          <a:cs typeface="Arial"/>
                          <a:sym typeface="Arial"/>
                        </a:rPr>
                        <a:t>p</a:t>
                      </a:r>
                      <a:r>
                        <a:rPr sz="1800" dirty="0">
                          <a:latin typeface="+mn-lt"/>
                          <a:ea typeface="Arial"/>
                          <a:cs typeface="Arial"/>
                          <a:sym typeface="Arial"/>
                        </a:rPr>
                        <a:t>ercentage</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tc>
                  <a:txBody>
                    <a:bodyPr/>
                    <a:lstStyle/>
                    <a:p>
                      <a:pPr marL="487680" indent="-487680" defTabSz="1300480"/>
                      <a:r>
                        <a:rPr sz="1800" dirty="0">
                          <a:latin typeface="+mn-lt"/>
                          <a:ea typeface="Arial"/>
                          <a:cs typeface="Arial"/>
                          <a:sym typeface="Arial"/>
                        </a:rPr>
                        <a:t>1%,  5%</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extLst>
                  <a:ext uri="{0D108BD9-81ED-4DB2-BD59-A6C34878D82A}">
                    <a16:rowId xmlns:a16="http://schemas.microsoft.com/office/drawing/2014/main" val="10003"/>
                  </a:ext>
                </a:extLst>
              </a:tr>
              <a:tr h="762000">
                <a:tc>
                  <a:txBody>
                    <a:bodyPr/>
                    <a:lstStyle/>
                    <a:p>
                      <a:pPr marL="487680" indent="-487680" defTabSz="1300480"/>
                      <a:r>
                        <a:rPr sz="1800" dirty="0">
                          <a:latin typeface="+mn-lt"/>
                          <a:ea typeface="Arial"/>
                          <a:cs typeface="Arial"/>
                          <a:sym typeface="Arial"/>
                        </a:rPr>
                        <a:t>Payback </a:t>
                      </a:r>
                      <a:r>
                        <a:rPr lang="en-US" sz="1800" dirty="0">
                          <a:latin typeface="+mn-lt"/>
                          <a:ea typeface="Arial"/>
                          <a:cs typeface="Arial"/>
                          <a:sym typeface="Arial"/>
                        </a:rPr>
                        <a:t>d</a:t>
                      </a:r>
                      <a:r>
                        <a:rPr sz="1800" dirty="0">
                          <a:latin typeface="+mn-lt"/>
                          <a:ea typeface="Arial"/>
                          <a:cs typeface="Arial"/>
                          <a:sym typeface="Arial"/>
                        </a:rPr>
                        <a:t>estination</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tc>
                  <a:txBody>
                    <a:bodyPr/>
                    <a:lstStyle/>
                    <a:p>
                      <a:pPr marL="487680" indent="-487680" defTabSz="1300480"/>
                      <a:r>
                        <a:rPr sz="1800" dirty="0">
                          <a:latin typeface="+mn-lt"/>
                          <a:ea typeface="Arial"/>
                          <a:cs typeface="Arial"/>
                          <a:sym typeface="Arial"/>
                        </a:rPr>
                        <a:t>WHO, WHO &amp; Habitat, </a:t>
                      </a:r>
                      <a:r>
                        <a:rPr lang="en-US" sz="1800" dirty="0">
                          <a:latin typeface="+mn-lt"/>
                          <a:ea typeface="Arial"/>
                          <a:cs typeface="Arial"/>
                          <a:sym typeface="Arial"/>
                        </a:rPr>
                        <a:t>c</a:t>
                      </a:r>
                      <a:r>
                        <a:rPr sz="1800" dirty="0">
                          <a:latin typeface="+mn-lt"/>
                          <a:ea typeface="Arial"/>
                          <a:cs typeface="Arial"/>
                          <a:sym typeface="Arial"/>
                        </a:rPr>
                        <a:t>harity of </a:t>
                      </a:r>
                      <a:r>
                        <a:rPr lang="en-US" sz="1800" dirty="0">
                          <a:latin typeface="+mn-lt"/>
                          <a:ea typeface="Arial"/>
                          <a:cs typeface="Arial"/>
                          <a:sym typeface="Arial"/>
                        </a:rPr>
                        <a:t>c</a:t>
                      </a:r>
                      <a:r>
                        <a:rPr sz="1800" dirty="0">
                          <a:latin typeface="+mn-lt"/>
                          <a:ea typeface="Arial"/>
                          <a:cs typeface="Arial"/>
                          <a:sym typeface="Arial"/>
                        </a:rPr>
                        <a:t>hoice, </a:t>
                      </a:r>
                      <a:r>
                        <a:rPr lang="en-US" sz="1800" dirty="0">
                          <a:latin typeface="+mn-lt"/>
                          <a:ea typeface="Arial"/>
                          <a:cs typeface="Arial"/>
                          <a:sym typeface="Arial"/>
                        </a:rPr>
                        <a:t>c</a:t>
                      </a:r>
                      <a:r>
                        <a:rPr sz="1800" dirty="0">
                          <a:latin typeface="+mn-lt"/>
                          <a:ea typeface="Arial"/>
                          <a:cs typeface="Arial"/>
                          <a:sym typeface="Arial"/>
                        </a:rPr>
                        <a:t>ash </a:t>
                      </a:r>
                      <a:r>
                        <a:rPr lang="en-US" sz="1800" dirty="0">
                          <a:latin typeface="+mn-lt"/>
                          <a:ea typeface="Arial"/>
                          <a:cs typeface="Arial"/>
                          <a:sym typeface="Arial"/>
                        </a:rPr>
                        <a:t>b</a:t>
                      </a:r>
                      <a:r>
                        <a:rPr sz="1800" dirty="0">
                          <a:latin typeface="+mn-lt"/>
                          <a:ea typeface="Arial"/>
                          <a:cs typeface="Arial"/>
                          <a:sym typeface="Arial"/>
                        </a:rPr>
                        <a:t>ack</a:t>
                      </a:r>
                    </a:p>
                  </a:txBody>
                  <a:tcPr marL="32219" marR="32219" marT="32219" marB="32219" anchor="ctr" horzOverflow="overflow">
                    <a:lnL w="12700">
                      <a:solidFill>
                        <a:srgbClr val="000000"/>
                      </a:solidFill>
                    </a:lnL>
                    <a:lnR w="12700">
                      <a:solidFill>
                        <a:srgbClr val="000000"/>
                      </a:solidFill>
                    </a:lnR>
                    <a:lnT w="12700">
                      <a:solidFill>
                        <a:srgbClr val="000000"/>
                      </a:solidFill>
                    </a:lnT>
                    <a:lnB w="12700">
                      <a:solidFill>
                        <a:srgbClr val="000000"/>
                      </a:solidFill>
                    </a:lnB>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532335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570038"/>
          </a:xfrm>
        </p:spPr>
        <p:txBody>
          <a:bodyPr>
            <a:noAutofit/>
          </a:bodyPr>
          <a:lstStyle/>
          <a:p>
            <a:r>
              <a:rPr lang="en-US" sz="3600" dirty="0"/>
              <a:t>Choice-Based Conjoint</a:t>
            </a:r>
            <a:br>
              <a:rPr lang="en-US" sz="3600" dirty="0"/>
            </a:br>
            <a:r>
              <a:rPr lang="en-US" sz="3600" dirty="0"/>
              <a:t>Arora and Henderson 2007</a:t>
            </a:r>
          </a:p>
        </p:txBody>
      </p:sp>
      <p:sp>
        <p:nvSpPr>
          <p:cNvPr id="3" name="Content Placeholder 2"/>
          <p:cNvSpPr>
            <a:spLocks noGrp="1"/>
          </p:cNvSpPr>
          <p:nvPr>
            <p:ph idx="1"/>
          </p:nvPr>
        </p:nvSpPr>
        <p:spPr/>
        <p:txBody>
          <a:bodyPr>
            <a:normAutofit lnSpcReduction="10000"/>
          </a:bodyPr>
          <a:lstStyle/>
          <a:p>
            <a:r>
              <a:rPr lang="en-US" dirty="0"/>
              <a:t>Respondents indicate their charity preference by selecting one cause from five:</a:t>
            </a:r>
          </a:p>
          <a:p>
            <a:pPr lvl="1"/>
            <a:r>
              <a:rPr lang="en-US" dirty="0"/>
              <a:t>American Cancer Society, World Health Organization, Habitat for Humanity, </a:t>
            </a:r>
            <a:r>
              <a:rPr lang="en-US" dirty="0" err="1"/>
              <a:t>SchoolWise</a:t>
            </a:r>
            <a:r>
              <a:rPr lang="en-US" dirty="0"/>
              <a:t>, National Wildlife Federation</a:t>
            </a:r>
          </a:p>
          <a:p>
            <a:r>
              <a:rPr lang="en-US" dirty="0"/>
              <a:t>Choice-based conjoint, 16 tasks</a:t>
            </a:r>
          </a:p>
          <a:p>
            <a:r>
              <a:rPr lang="en-US" dirty="0"/>
              <a:t>Respondent characteristics</a:t>
            </a:r>
          </a:p>
          <a:p>
            <a:pPr lvl="1"/>
            <a:r>
              <a:rPr lang="en-US" dirty="0"/>
              <a:t>Usage, cause affinity, demographics</a:t>
            </a:r>
          </a:p>
        </p:txBody>
      </p:sp>
    </p:spTree>
    <p:extLst>
      <p:ext uri="{BB962C8B-B14F-4D97-AF65-F5344CB8AC3E}">
        <p14:creationId xmlns:p14="http://schemas.microsoft.com/office/powerpoint/2010/main" val="4284921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Choice Task</a:t>
            </a:r>
          </a:p>
        </p:txBody>
      </p:sp>
      <p:pic>
        <p:nvPicPr>
          <p:cNvPr id="4" name="CauseChoiceSurveyImage.jpg" descr="CauseChoiceSurveyImage"/>
          <p:cNvPicPr>
            <a:picLocks noChangeAspect="1"/>
          </p:cNvPicPr>
          <p:nvPr/>
        </p:nvPicPr>
        <p:blipFill>
          <a:blip r:embed="rId2"/>
          <a:stretch>
            <a:fillRect/>
          </a:stretch>
        </p:blipFill>
        <p:spPr>
          <a:xfrm>
            <a:off x="1125246" y="1524000"/>
            <a:ext cx="6893508" cy="2653454"/>
          </a:xfrm>
          <a:prstGeom prst="rect">
            <a:avLst/>
          </a:prstGeom>
          <a:ln w="12700">
            <a:miter lim="400000"/>
          </a:ln>
        </p:spPr>
      </p:pic>
      <p:pic>
        <p:nvPicPr>
          <p:cNvPr id="5" name="choice11.jpg" descr="choice11"/>
          <p:cNvPicPr>
            <a:picLocks noChangeAspect="1"/>
          </p:cNvPicPr>
          <p:nvPr/>
        </p:nvPicPr>
        <p:blipFill>
          <a:blip r:embed="rId3"/>
          <a:stretch>
            <a:fillRect/>
          </a:stretch>
        </p:blipFill>
        <p:spPr>
          <a:xfrm>
            <a:off x="484295" y="4572000"/>
            <a:ext cx="8175411" cy="1676400"/>
          </a:xfrm>
          <a:prstGeom prst="rect">
            <a:avLst/>
          </a:prstGeom>
          <a:ln w="12700">
            <a:miter lim="400000"/>
          </a:ln>
        </p:spPr>
      </p:pic>
    </p:spTree>
    <p:extLst>
      <p:ext uri="{BB962C8B-B14F-4D97-AF65-F5344CB8AC3E}">
        <p14:creationId xmlns:p14="http://schemas.microsoft.com/office/powerpoint/2010/main" val="599345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Collection</a:t>
            </a:r>
          </a:p>
        </p:txBody>
      </p:sp>
      <p:sp>
        <p:nvSpPr>
          <p:cNvPr id="3" name="Content Placeholder 2"/>
          <p:cNvSpPr>
            <a:spLocks noGrp="1"/>
          </p:cNvSpPr>
          <p:nvPr>
            <p:ph idx="1"/>
          </p:nvPr>
        </p:nvSpPr>
        <p:spPr/>
        <p:txBody>
          <a:bodyPr>
            <a:normAutofit/>
          </a:bodyPr>
          <a:lstStyle/>
          <a:p>
            <a:pPr marL="0" indent="0">
              <a:buNone/>
            </a:pPr>
            <a:r>
              <a:rPr lang="en-US" sz="3600" dirty="0"/>
              <a:t>National Internet Survey (n = 495)</a:t>
            </a:r>
          </a:p>
          <a:p>
            <a:pPr marL="0" indent="0">
              <a:buNone/>
            </a:pPr>
            <a:endParaRPr lang="en-US" sz="1000" dirty="0"/>
          </a:p>
          <a:p>
            <a:r>
              <a:rPr lang="en-US" sz="3600" dirty="0"/>
              <a:t>60% female</a:t>
            </a:r>
          </a:p>
          <a:p>
            <a:r>
              <a:rPr lang="en-US" sz="3600" dirty="0"/>
              <a:t>62% married</a:t>
            </a:r>
          </a:p>
          <a:p>
            <a:r>
              <a:rPr lang="en-US" sz="3600" dirty="0"/>
              <a:t>57% over age 44</a:t>
            </a:r>
          </a:p>
          <a:p>
            <a:r>
              <a:rPr lang="en-US" sz="3600" dirty="0"/>
              <a:t>41% w/ at least bachelor’s degree</a:t>
            </a:r>
          </a:p>
          <a:p>
            <a:r>
              <a:rPr lang="en-US" sz="3600" dirty="0"/>
              <a:t>24% w/ household income &gt; $75K</a:t>
            </a:r>
          </a:p>
        </p:txBody>
      </p:sp>
    </p:spTree>
    <p:extLst>
      <p:ext uri="{BB962C8B-B14F-4D97-AF65-F5344CB8AC3E}">
        <p14:creationId xmlns:p14="http://schemas.microsoft.com/office/powerpoint/2010/main" val="4012381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Choice Design Matrix Coding</a:t>
            </a:r>
          </a:p>
        </p:txBody>
      </p:sp>
      <p:sp>
        <p:nvSpPr>
          <p:cNvPr id="3" name="Content Placeholder 2"/>
          <p:cNvSpPr>
            <a:spLocks noGrp="1"/>
          </p:cNvSpPr>
          <p:nvPr>
            <p:ph idx="1"/>
          </p:nvPr>
        </p:nvSpPr>
        <p:spPr/>
        <p:txBody>
          <a:bodyPr>
            <a:normAutofit/>
          </a:bodyPr>
          <a:lstStyle/>
          <a:p>
            <a:pPr marL="0" indent="0">
              <a:buNone/>
            </a:pPr>
            <a:r>
              <a:rPr lang="en-US" sz="3600" dirty="0"/>
              <a:t>Nine dummy variables</a:t>
            </a:r>
          </a:p>
          <a:p>
            <a:pPr marL="0" indent="0">
              <a:buNone/>
            </a:pPr>
            <a:endParaRPr lang="en-US" sz="1000" dirty="0"/>
          </a:p>
          <a:p>
            <a:r>
              <a:rPr lang="en-US" sz="3600" dirty="0"/>
              <a:t>Brand [x1] (Capital One = 1)</a:t>
            </a:r>
          </a:p>
          <a:p>
            <a:r>
              <a:rPr lang="en-US" sz="3600" dirty="0"/>
              <a:t>Interest rate [x2] (9.9% = 1)</a:t>
            </a:r>
          </a:p>
          <a:p>
            <a:r>
              <a:rPr lang="en-US" sz="3600" dirty="0"/>
              <a:t>Level (payback %)* Payee interaction (cash back, charity </a:t>
            </a:r>
            <a:r>
              <a:rPr lang="en-US" sz="3600" dirty="0" err="1"/>
              <a:t>etc</a:t>
            </a:r>
            <a:r>
              <a:rPr lang="en-US" sz="3600" dirty="0"/>
              <a:t>) [x3..x9]</a:t>
            </a:r>
          </a:p>
        </p:txBody>
      </p:sp>
    </p:spTree>
    <p:extLst>
      <p:ext uri="{BB962C8B-B14F-4D97-AF65-F5344CB8AC3E}">
        <p14:creationId xmlns:p14="http://schemas.microsoft.com/office/powerpoint/2010/main" val="30786285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Design</a:t>
            </a:r>
          </a:p>
        </p:txBody>
      </p:sp>
      <p:sp>
        <p:nvSpPr>
          <p:cNvPr id="6" name="Shape 151"/>
          <p:cNvSpPr/>
          <p:nvPr/>
        </p:nvSpPr>
        <p:spPr>
          <a:xfrm>
            <a:off x="777372" y="1376631"/>
            <a:ext cx="8214228" cy="4119587"/>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p>
            <a:pPr algn="l" defTabSz="1300480">
              <a:spcBef>
                <a:spcPts val="3000"/>
              </a:spcBef>
              <a:defRPr sz="5000">
                <a:latin typeface="Garamond"/>
                <a:ea typeface="Garamond"/>
                <a:cs typeface="Garamond"/>
                <a:sym typeface="Garamond"/>
              </a:defRPr>
            </a:pPr>
            <a:r>
              <a:rPr sz="4000" dirty="0"/>
              <a:t>U</a:t>
            </a:r>
            <a:r>
              <a:rPr sz="4000" baseline="-19680" dirty="0"/>
              <a:t>ij</a:t>
            </a:r>
            <a:r>
              <a:rPr sz="4000" dirty="0"/>
              <a:t> = </a:t>
            </a:r>
            <a:r>
              <a:rPr lang="en-US" sz="4000" dirty="0">
                <a:latin typeface="Symbol"/>
                <a:sym typeface="Symbol"/>
              </a:rPr>
              <a:t>b</a:t>
            </a:r>
            <a:r>
              <a:rPr sz="4000" baseline="-19680" dirty="0"/>
              <a:t>1,ij</a:t>
            </a:r>
            <a:r>
              <a:rPr sz="4000" dirty="0"/>
              <a:t>x</a:t>
            </a:r>
            <a:r>
              <a:rPr sz="4000" baseline="-19680" dirty="0"/>
              <a:t>1</a:t>
            </a:r>
            <a:r>
              <a:rPr sz="4000" dirty="0"/>
              <a:t> + </a:t>
            </a:r>
            <a:r>
              <a:rPr lang="en-US" sz="4000" dirty="0">
                <a:latin typeface="Symbol"/>
                <a:sym typeface="Symbol"/>
              </a:rPr>
              <a:t>b</a:t>
            </a:r>
            <a:r>
              <a:rPr sz="4000" baseline="-19680" dirty="0"/>
              <a:t>2,ij</a:t>
            </a:r>
            <a:r>
              <a:rPr sz="4000" dirty="0"/>
              <a:t>x</a:t>
            </a:r>
            <a:r>
              <a:rPr sz="4000" baseline="-19680" dirty="0"/>
              <a:t>2</a:t>
            </a:r>
            <a:r>
              <a:rPr sz="4000" dirty="0"/>
              <a:t> + </a:t>
            </a:r>
            <a:r>
              <a:rPr lang="en-US" sz="4000" dirty="0">
                <a:latin typeface="Symbol"/>
                <a:sym typeface="Symbol"/>
              </a:rPr>
              <a:t>b</a:t>
            </a:r>
            <a:r>
              <a:rPr sz="4000" baseline="-19680" dirty="0"/>
              <a:t>3,ij</a:t>
            </a:r>
            <a:r>
              <a:rPr sz="4000" dirty="0"/>
              <a:t>x</a:t>
            </a:r>
            <a:r>
              <a:rPr sz="4000" baseline="-19680" dirty="0"/>
              <a:t>3</a:t>
            </a:r>
            <a:r>
              <a:rPr sz="4000" dirty="0"/>
              <a:t> +</a:t>
            </a:r>
          </a:p>
          <a:p>
            <a:pPr algn="l" defTabSz="1300480">
              <a:spcBef>
                <a:spcPts val="1500"/>
              </a:spcBef>
              <a:defRPr sz="5000" baseline="-19680">
                <a:latin typeface="Garamond"/>
                <a:ea typeface="Garamond"/>
                <a:cs typeface="Garamond"/>
                <a:sym typeface="Garamond"/>
              </a:defRPr>
            </a:pPr>
            <a:endParaRPr sz="4000" dirty="0"/>
          </a:p>
          <a:p>
            <a:pPr defTabSz="1300480">
              <a:spcBef>
                <a:spcPts val="3000"/>
              </a:spcBef>
              <a:defRPr sz="5000">
                <a:latin typeface="Symbol"/>
                <a:ea typeface="Symbol"/>
                <a:cs typeface="Symbol"/>
                <a:sym typeface="Symbol"/>
              </a:defRPr>
            </a:pPr>
            <a:r>
              <a:rPr sz="4000" dirty="0"/>
              <a:t>	     </a:t>
            </a:r>
            <a:r>
              <a:rPr lang="en-US" sz="4000" dirty="0"/>
              <a:t>b</a:t>
            </a:r>
            <a:r>
              <a:rPr sz="4000" baseline="-19680" dirty="0">
                <a:latin typeface="Garamond"/>
                <a:ea typeface="Garamond"/>
                <a:cs typeface="Garamond"/>
                <a:sym typeface="Garamond"/>
              </a:rPr>
              <a:t>4,ij</a:t>
            </a:r>
            <a:r>
              <a:rPr sz="4000" dirty="0">
                <a:latin typeface="Garamond"/>
                <a:ea typeface="Garamond"/>
                <a:cs typeface="Garamond"/>
                <a:sym typeface="Garamond"/>
              </a:rPr>
              <a:t>x</a:t>
            </a:r>
            <a:r>
              <a:rPr sz="4000" baseline="-19680" dirty="0">
                <a:latin typeface="Garamond"/>
                <a:ea typeface="Garamond"/>
                <a:cs typeface="Garamond"/>
                <a:sym typeface="Garamond"/>
              </a:rPr>
              <a:t>4</a:t>
            </a:r>
            <a:r>
              <a:rPr sz="4000" dirty="0">
                <a:latin typeface="Garamond"/>
                <a:ea typeface="Garamond"/>
                <a:cs typeface="Garamond"/>
                <a:sym typeface="Garamond"/>
              </a:rPr>
              <a:t> + </a:t>
            </a:r>
            <a:r>
              <a:rPr lang="en-US" sz="4000" dirty="0"/>
              <a:t>b</a:t>
            </a:r>
            <a:r>
              <a:rPr sz="4000" baseline="-19680" dirty="0">
                <a:latin typeface="Garamond"/>
                <a:ea typeface="Garamond"/>
                <a:cs typeface="Garamond"/>
                <a:sym typeface="Garamond"/>
              </a:rPr>
              <a:t>5,ij</a:t>
            </a:r>
            <a:r>
              <a:rPr sz="4000" dirty="0">
                <a:latin typeface="Garamond"/>
                <a:ea typeface="Garamond"/>
                <a:cs typeface="Garamond"/>
                <a:sym typeface="Garamond"/>
              </a:rPr>
              <a:t>x</a:t>
            </a:r>
            <a:r>
              <a:rPr sz="4000" baseline="-19680" dirty="0">
                <a:latin typeface="Garamond"/>
                <a:ea typeface="Garamond"/>
                <a:cs typeface="Garamond"/>
                <a:sym typeface="Garamond"/>
              </a:rPr>
              <a:t>5</a:t>
            </a:r>
            <a:r>
              <a:rPr sz="4000" dirty="0">
                <a:latin typeface="Garamond"/>
                <a:ea typeface="Garamond"/>
                <a:cs typeface="Garamond"/>
                <a:sym typeface="Garamond"/>
              </a:rPr>
              <a:t> + </a:t>
            </a:r>
            <a:r>
              <a:rPr lang="en-US" sz="4000" dirty="0"/>
              <a:t>b</a:t>
            </a:r>
            <a:r>
              <a:rPr sz="4000" baseline="-19680" dirty="0">
                <a:latin typeface="Garamond"/>
                <a:ea typeface="Garamond"/>
                <a:cs typeface="Garamond"/>
                <a:sym typeface="Garamond"/>
              </a:rPr>
              <a:t>6,ij</a:t>
            </a:r>
            <a:r>
              <a:rPr sz="4000" dirty="0">
                <a:latin typeface="Garamond"/>
                <a:ea typeface="Garamond"/>
                <a:cs typeface="Garamond"/>
                <a:sym typeface="Garamond"/>
              </a:rPr>
              <a:t>x</a:t>
            </a:r>
            <a:r>
              <a:rPr sz="4000" baseline="-19680" dirty="0">
                <a:latin typeface="Garamond"/>
                <a:ea typeface="Garamond"/>
                <a:cs typeface="Garamond"/>
                <a:sym typeface="Garamond"/>
              </a:rPr>
              <a:t>6 </a:t>
            </a:r>
            <a:r>
              <a:rPr sz="4000" dirty="0">
                <a:latin typeface="Garamond"/>
                <a:ea typeface="Garamond"/>
                <a:cs typeface="Garamond"/>
                <a:sym typeface="Garamond"/>
              </a:rPr>
              <a:t>+</a:t>
            </a:r>
          </a:p>
          <a:p>
            <a:pPr algn="l" defTabSz="1300480">
              <a:spcBef>
                <a:spcPts val="3000"/>
              </a:spcBef>
              <a:defRPr sz="5000">
                <a:latin typeface="Garamond"/>
                <a:ea typeface="Garamond"/>
                <a:cs typeface="Garamond"/>
                <a:sym typeface="Garamond"/>
              </a:defRPr>
            </a:pPr>
            <a:r>
              <a:rPr sz="2500" dirty="0"/>
              <a:t> </a:t>
            </a:r>
          </a:p>
          <a:p>
            <a:pPr defTabSz="1300480">
              <a:spcBef>
                <a:spcPts val="3000"/>
              </a:spcBef>
              <a:defRPr sz="5000">
                <a:latin typeface="Symbol"/>
                <a:ea typeface="Symbol"/>
                <a:cs typeface="Symbol"/>
                <a:sym typeface="Symbol"/>
              </a:defRPr>
            </a:pPr>
            <a:r>
              <a:rPr sz="4000" dirty="0"/>
              <a:t>	 </a:t>
            </a:r>
            <a:r>
              <a:rPr lang="en-US" sz="4000" dirty="0"/>
              <a:t>b</a:t>
            </a:r>
            <a:r>
              <a:rPr sz="4000" baseline="-19680" dirty="0">
                <a:latin typeface="Garamond"/>
                <a:ea typeface="Garamond"/>
                <a:cs typeface="Garamond"/>
                <a:sym typeface="Garamond"/>
              </a:rPr>
              <a:t>7,ij</a:t>
            </a:r>
            <a:r>
              <a:rPr sz="4000" dirty="0">
                <a:latin typeface="Garamond"/>
                <a:ea typeface="Garamond"/>
                <a:cs typeface="Garamond"/>
                <a:sym typeface="Garamond"/>
              </a:rPr>
              <a:t>x</a:t>
            </a:r>
            <a:r>
              <a:rPr sz="4000" baseline="-19680" dirty="0">
                <a:latin typeface="Garamond"/>
                <a:ea typeface="Garamond"/>
                <a:cs typeface="Garamond"/>
                <a:sym typeface="Garamond"/>
              </a:rPr>
              <a:t>7</a:t>
            </a:r>
            <a:r>
              <a:rPr sz="4000" dirty="0">
                <a:latin typeface="Garamond"/>
                <a:ea typeface="Garamond"/>
                <a:cs typeface="Garamond"/>
                <a:sym typeface="Garamond"/>
              </a:rPr>
              <a:t> + </a:t>
            </a:r>
            <a:r>
              <a:rPr lang="en-US" sz="4000" dirty="0"/>
              <a:t>b</a:t>
            </a:r>
            <a:r>
              <a:rPr sz="4000" baseline="-19680" dirty="0">
                <a:latin typeface="Garamond"/>
                <a:ea typeface="Garamond"/>
                <a:cs typeface="Garamond"/>
                <a:sym typeface="Garamond"/>
              </a:rPr>
              <a:t>8,ij</a:t>
            </a:r>
            <a:r>
              <a:rPr sz="4000" dirty="0">
                <a:latin typeface="Garamond"/>
                <a:ea typeface="Garamond"/>
                <a:cs typeface="Garamond"/>
                <a:sym typeface="Garamond"/>
              </a:rPr>
              <a:t>x</a:t>
            </a:r>
            <a:r>
              <a:rPr sz="4000" baseline="-19680" dirty="0">
                <a:latin typeface="Garamond"/>
                <a:ea typeface="Garamond"/>
                <a:cs typeface="Garamond"/>
                <a:sym typeface="Garamond"/>
              </a:rPr>
              <a:t>8</a:t>
            </a:r>
            <a:r>
              <a:rPr sz="4000" dirty="0">
                <a:latin typeface="Garamond"/>
                <a:ea typeface="Garamond"/>
                <a:cs typeface="Garamond"/>
                <a:sym typeface="Garamond"/>
              </a:rPr>
              <a:t> + </a:t>
            </a:r>
            <a:r>
              <a:rPr lang="en-US" sz="4000" dirty="0"/>
              <a:t>b</a:t>
            </a:r>
            <a:r>
              <a:rPr sz="4000" baseline="-19680" dirty="0">
                <a:latin typeface="Garamond"/>
                <a:ea typeface="Garamond"/>
                <a:cs typeface="Garamond"/>
                <a:sym typeface="Garamond"/>
              </a:rPr>
              <a:t>9,ij</a:t>
            </a:r>
            <a:r>
              <a:rPr sz="4000" dirty="0">
                <a:latin typeface="Garamond"/>
                <a:ea typeface="Garamond"/>
                <a:cs typeface="Garamond"/>
                <a:sym typeface="Garamond"/>
              </a:rPr>
              <a:t>x</a:t>
            </a:r>
            <a:r>
              <a:rPr sz="4000" baseline="-19680" dirty="0">
                <a:latin typeface="Garamond"/>
                <a:ea typeface="Garamond"/>
                <a:cs typeface="Garamond"/>
                <a:sym typeface="Garamond"/>
              </a:rPr>
              <a:t>9</a:t>
            </a:r>
          </a:p>
        </p:txBody>
      </p:sp>
      <p:sp>
        <p:nvSpPr>
          <p:cNvPr id="7" name="Shape 153"/>
          <p:cNvSpPr/>
          <p:nvPr/>
        </p:nvSpPr>
        <p:spPr>
          <a:xfrm>
            <a:off x="1670344" y="2304107"/>
            <a:ext cx="1528844"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Capital One</a:t>
            </a:r>
          </a:p>
        </p:txBody>
      </p:sp>
      <p:sp>
        <p:nvSpPr>
          <p:cNvPr id="8" name="Shape 154"/>
          <p:cNvSpPr/>
          <p:nvPr/>
        </p:nvSpPr>
        <p:spPr>
          <a:xfrm>
            <a:off x="3313740" y="2304106"/>
            <a:ext cx="1556840"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Arial" charset="0"/>
                <a:ea typeface="Arial" charset="0"/>
                <a:cs typeface="Arial" charset="0"/>
              </a:rPr>
              <a:t>9.9% APR</a:t>
            </a:r>
          </a:p>
        </p:txBody>
      </p:sp>
      <p:sp>
        <p:nvSpPr>
          <p:cNvPr id="9" name="Shape 155"/>
          <p:cNvSpPr/>
          <p:nvPr/>
        </p:nvSpPr>
        <p:spPr>
          <a:xfrm>
            <a:off x="4985132" y="2304105"/>
            <a:ext cx="1556841"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1% Cash</a:t>
            </a:r>
          </a:p>
        </p:txBody>
      </p:sp>
      <p:sp>
        <p:nvSpPr>
          <p:cNvPr id="10" name="Shape 156"/>
          <p:cNvSpPr/>
          <p:nvPr/>
        </p:nvSpPr>
        <p:spPr>
          <a:xfrm>
            <a:off x="2726109" y="3886202"/>
            <a:ext cx="1366051"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r>
              <a:rPr sz="2000" dirty="0">
                <a:latin typeface="+mn-lt"/>
              </a:rPr>
              <a:t>5% Cash</a:t>
            </a:r>
          </a:p>
        </p:txBody>
      </p:sp>
      <p:sp>
        <p:nvSpPr>
          <p:cNvPr id="11" name="Shape 157"/>
          <p:cNvSpPr/>
          <p:nvPr/>
        </p:nvSpPr>
        <p:spPr>
          <a:xfrm>
            <a:off x="4249739" y="3886201"/>
            <a:ext cx="1465261"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5% WHO</a:t>
            </a:r>
          </a:p>
        </p:txBody>
      </p:sp>
      <p:sp>
        <p:nvSpPr>
          <p:cNvPr id="12" name="Shape 158"/>
          <p:cNvSpPr/>
          <p:nvPr/>
        </p:nvSpPr>
        <p:spPr>
          <a:xfrm>
            <a:off x="5834559" y="3886200"/>
            <a:ext cx="1556841"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1% Both</a:t>
            </a:r>
          </a:p>
        </p:txBody>
      </p:sp>
      <p:sp>
        <p:nvSpPr>
          <p:cNvPr id="13" name="Shape 159"/>
          <p:cNvSpPr/>
          <p:nvPr/>
        </p:nvSpPr>
        <p:spPr>
          <a:xfrm>
            <a:off x="2630714" y="5602440"/>
            <a:ext cx="1366051"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5% Both</a:t>
            </a:r>
          </a:p>
        </p:txBody>
      </p:sp>
      <p:sp>
        <p:nvSpPr>
          <p:cNvPr id="14" name="Shape 160"/>
          <p:cNvSpPr/>
          <p:nvPr/>
        </p:nvSpPr>
        <p:spPr>
          <a:xfrm>
            <a:off x="4158159" y="5602442"/>
            <a:ext cx="1648419"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1% Choose</a:t>
            </a:r>
          </a:p>
        </p:txBody>
      </p:sp>
      <p:sp>
        <p:nvSpPr>
          <p:cNvPr id="15" name="Shape 161"/>
          <p:cNvSpPr/>
          <p:nvPr/>
        </p:nvSpPr>
        <p:spPr>
          <a:xfrm>
            <a:off x="5651401" y="5602441"/>
            <a:ext cx="1923156"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defRPr sz="2800">
                <a:latin typeface="Times New Roman"/>
                <a:ea typeface="Times New Roman"/>
                <a:cs typeface="Times New Roman"/>
                <a:sym typeface="Times New Roman"/>
              </a:defRPr>
            </a:lvl1pPr>
          </a:lstStyle>
          <a:p>
            <a:pPr algn="ctr"/>
            <a:r>
              <a:rPr sz="2000" dirty="0">
                <a:latin typeface="+mn-lt"/>
              </a:rPr>
              <a:t>5% Choose</a:t>
            </a:r>
          </a:p>
        </p:txBody>
      </p:sp>
    </p:spTree>
    <p:extLst>
      <p:ext uri="{BB962C8B-B14F-4D97-AF65-F5344CB8AC3E}">
        <p14:creationId xmlns:p14="http://schemas.microsoft.com/office/powerpoint/2010/main" val="41252240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72248-19BC-4368-914D-13DF35C03408}"/>
              </a:ext>
            </a:extLst>
          </p:cNvPr>
          <p:cNvSpPr>
            <a:spLocks noGrp="1"/>
          </p:cNvSpPr>
          <p:nvPr>
            <p:ph type="title"/>
          </p:nvPr>
        </p:nvSpPr>
        <p:spPr/>
        <p:txBody>
          <a:bodyPr/>
          <a:lstStyle/>
          <a:p>
            <a:r>
              <a:rPr lang="en-US" dirty="0"/>
              <a:t>Model Design</a:t>
            </a:r>
          </a:p>
        </p:txBody>
      </p:sp>
      <p:sp>
        <p:nvSpPr>
          <p:cNvPr id="3" name="Content Placeholder 2">
            <a:extLst>
              <a:ext uri="{FF2B5EF4-FFF2-40B4-BE49-F238E27FC236}">
                <a16:creationId xmlns:a16="http://schemas.microsoft.com/office/drawing/2014/main" id="{BB550BDD-B5B4-4644-ABE0-E344D155986E}"/>
              </a:ext>
            </a:extLst>
          </p:cNvPr>
          <p:cNvSpPr>
            <a:spLocks noGrp="1"/>
          </p:cNvSpPr>
          <p:nvPr>
            <p:ph idx="1"/>
          </p:nvPr>
        </p:nvSpPr>
        <p:spPr/>
        <p:txBody>
          <a:bodyPr/>
          <a:lstStyle/>
          <a:p>
            <a:r>
              <a:rPr lang="en-US" dirty="0"/>
              <a:t>Product Option 1 – Capital One, 9.9% APR, 1% cash donated to WHO and Habitat</a:t>
            </a:r>
          </a:p>
          <a:p>
            <a:endParaRPr lang="en-US" dirty="0"/>
          </a:p>
          <a:p>
            <a:r>
              <a:rPr lang="en-US" dirty="0"/>
              <a:t>U (product option 1) =  </a:t>
            </a:r>
            <a:r>
              <a:rPr lang="en-US" dirty="0">
                <a:latin typeface="Symbol"/>
                <a:sym typeface="Symbol"/>
              </a:rPr>
              <a:t>b</a:t>
            </a:r>
            <a:r>
              <a:rPr lang="en-US" baseline="-19680" dirty="0"/>
              <a:t>1,ij</a:t>
            </a:r>
            <a:r>
              <a:rPr lang="en-US" dirty="0"/>
              <a:t>1+</a:t>
            </a:r>
            <a:r>
              <a:rPr lang="en-US" dirty="0">
                <a:latin typeface="Symbol"/>
                <a:sym typeface="Symbol"/>
              </a:rPr>
              <a:t>b</a:t>
            </a:r>
            <a:r>
              <a:rPr lang="en-US" baseline="-19680" dirty="0">
                <a:latin typeface="Symbol"/>
                <a:sym typeface="Symbol"/>
              </a:rPr>
              <a:t>2</a:t>
            </a:r>
            <a:r>
              <a:rPr lang="en-US" baseline="-19680" dirty="0"/>
              <a:t>,ij</a:t>
            </a:r>
            <a:r>
              <a:rPr lang="en-US" dirty="0"/>
              <a:t>1+</a:t>
            </a:r>
            <a:r>
              <a:rPr lang="en-US" dirty="0">
                <a:latin typeface="Symbol"/>
                <a:sym typeface="Symbol"/>
              </a:rPr>
              <a:t> b</a:t>
            </a:r>
            <a:r>
              <a:rPr lang="en-US" baseline="-19680" dirty="0">
                <a:latin typeface="Symbol"/>
                <a:sym typeface="Symbol"/>
              </a:rPr>
              <a:t>6</a:t>
            </a:r>
            <a:r>
              <a:rPr lang="en-US" baseline="-19680" dirty="0"/>
              <a:t>,ij</a:t>
            </a:r>
            <a:r>
              <a:rPr lang="en-US" dirty="0"/>
              <a:t>1</a:t>
            </a:r>
          </a:p>
        </p:txBody>
      </p:sp>
    </p:spTree>
    <p:extLst>
      <p:ext uri="{BB962C8B-B14F-4D97-AF65-F5344CB8AC3E}">
        <p14:creationId xmlns:p14="http://schemas.microsoft.com/office/powerpoint/2010/main" val="22910130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Embedded Premium Conclusion</a:t>
            </a:r>
          </a:p>
        </p:txBody>
      </p:sp>
      <p:sp>
        <p:nvSpPr>
          <p:cNvPr id="3" name="Content Placeholder 2"/>
          <p:cNvSpPr>
            <a:spLocks noGrp="1"/>
          </p:cNvSpPr>
          <p:nvPr>
            <p:ph idx="1"/>
          </p:nvPr>
        </p:nvSpPr>
        <p:spPr/>
        <p:txBody>
          <a:bodyPr/>
          <a:lstStyle/>
          <a:p>
            <a:r>
              <a:rPr lang="en-US" dirty="0"/>
              <a:t>People are willing to trade off cash back % with the choice of giving the cash back to a charity.</a:t>
            </a:r>
          </a:p>
          <a:p>
            <a:endParaRPr lang="en-US" dirty="0"/>
          </a:p>
          <a:p>
            <a:r>
              <a:rPr lang="en-US" dirty="0"/>
              <a:t>People prefer to give cash back to a charity and are willing to take a lower % of cash back offer if the destination is a charity</a:t>
            </a:r>
          </a:p>
        </p:txBody>
      </p:sp>
    </p:spTree>
    <p:extLst>
      <p:ext uri="{BB962C8B-B14F-4D97-AF65-F5344CB8AC3E}">
        <p14:creationId xmlns:p14="http://schemas.microsoft.com/office/powerpoint/2010/main" val="22838762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 screen&#10;&#10;Description automatically generated">
            <a:extLst>
              <a:ext uri="{FF2B5EF4-FFF2-40B4-BE49-F238E27FC236}">
                <a16:creationId xmlns:a16="http://schemas.microsoft.com/office/drawing/2014/main" id="{C28D9BAE-8CED-4EE2-A056-4D50C31F1EF7}"/>
              </a:ext>
            </a:extLst>
          </p:cNvPr>
          <p:cNvPicPr>
            <a:picLocks noChangeAspect="1"/>
          </p:cNvPicPr>
          <p:nvPr/>
        </p:nvPicPr>
        <p:blipFill rotWithShape="1">
          <a:blip r:embed="rId2"/>
          <a:srcRect t="10000" b="21851"/>
          <a:stretch/>
        </p:blipFill>
        <p:spPr>
          <a:xfrm>
            <a:off x="90488" y="1918235"/>
            <a:ext cx="8963025" cy="3435868"/>
          </a:xfrm>
          <a:prstGeom prst="rect">
            <a:avLst/>
          </a:prstGeom>
          <a:noFill/>
        </p:spPr>
      </p:pic>
    </p:spTree>
    <p:extLst>
      <p:ext uri="{BB962C8B-B14F-4D97-AF65-F5344CB8AC3E}">
        <p14:creationId xmlns:p14="http://schemas.microsoft.com/office/powerpoint/2010/main" val="1733448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pPr marL="0" indent="0">
              <a:buNone/>
            </a:pPr>
            <a:r>
              <a:rPr lang="en-US" dirty="0"/>
              <a:t>Asking direct questions about preferences often leads to unenlightening answers.</a:t>
            </a:r>
          </a:p>
          <a:p>
            <a:pPr marL="0" indent="0">
              <a:buNone/>
            </a:pPr>
            <a:endParaRPr lang="en-US" sz="1000" dirty="0"/>
          </a:p>
          <a:p>
            <a:r>
              <a:rPr lang="en-US" dirty="0"/>
              <a:t>What load would you like to pay on your mutual fund?</a:t>
            </a:r>
          </a:p>
          <a:p>
            <a:r>
              <a:rPr lang="en-US" dirty="0"/>
              <a:t>What annual fee would you like?</a:t>
            </a:r>
          </a:p>
          <a:p>
            <a:r>
              <a:rPr lang="en-US" dirty="0"/>
              <a:t>Would you like online access to your funds?</a:t>
            </a:r>
          </a:p>
        </p:txBody>
      </p:sp>
      <p:sp>
        <p:nvSpPr>
          <p:cNvPr id="5" name="Title 4"/>
          <p:cNvSpPr>
            <a:spLocks noGrp="1"/>
          </p:cNvSpPr>
          <p:nvPr>
            <p:ph type="title"/>
          </p:nvPr>
        </p:nvSpPr>
        <p:spPr/>
        <p:txBody>
          <a:bodyPr/>
          <a:lstStyle/>
          <a:p>
            <a:r>
              <a:rPr lang="en-US" dirty="0"/>
              <a:t>Why Conjoint Analysis?</a:t>
            </a:r>
          </a:p>
        </p:txBody>
      </p:sp>
      <p:sp>
        <p:nvSpPr>
          <p:cNvPr id="2" name="TextBox 1"/>
          <p:cNvSpPr txBox="1"/>
          <p:nvPr/>
        </p:nvSpPr>
        <p:spPr>
          <a:xfrm>
            <a:off x="590782" y="5833775"/>
            <a:ext cx="7962436" cy="461665"/>
          </a:xfrm>
          <a:prstGeom prst="rect">
            <a:avLst/>
          </a:prstGeom>
          <a:noFill/>
        </p:spPr>
        <p:txBody>
          <a:bodyPr wrap="none" rtlCol="0">
            <a:spAutoFit/>
          </a:bodyPr>
          <a:lstStyle/>
          <a:p>
            <a:r>
              <a:rPr lang="en-US" sz="2400" b="1" dirty="0"/>
              <a:t>Consumers want everything and they want it for free!</a:t>
            </a:r>
          </a:p>
        </p:txBody>
      </p:sp>
    </p:spTree>
    <p:extLst>
      <p:ext uri="{BB962C8B-B14F-4D97-AF65-F5344CB8AC3E}">
        <p14:creationId xmlns:p14="http://schemas.microsoft.com/office/powerpoint/2010/main" val="3420633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27384E46-9D99-41A9-ABC0-FF5E6B9BB6AC}"/>
              </a:ext>
            </a:extLst>
          </p:cNvPr>
          <p:cNvPicPr>
            <a:picLocks noChangeAspect="1"/>
          </p:cNvPicPr>
          <p:nvPr/>
        </p:nvPicPr>
        <p:blipFill rotWithShape="1">
          <a:blip r:embed="rId2"/>
          <a:srcRect t="10000" b="12963"/>
          <a:stretch/>
        </p:blipFill>
        <p:spPr>
          <a:xfrm>
            <a:off x="482600" y="1656929"/>
            <a:ext cx="8178799" cy="3544142"/>
          </a:xfrm>
          <a:prstGeom prst="rect">
            <a:avLst/>
          </a:prstGeom>
        </p:spPr>
      </p:pic>
    </p:spTree>
    <p:extLst>
      <p:ext uri="{BB962C8B-B14F-4D97-AF65-F5344CB8AC3E}">
        <p14:creationId xmlns:p14="http://schemas.microsoft.com/office/powerpoint/2010/main" val="17339003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a:bodyPr>
          <a:lstStyle/>
          <a:p>
            <a:r>
              <a:rPr lang="en-US" sz="4000" dirty="0"/>
              <a:t>How Has the Method Been Applied?</a:t>
            </a:r>
          </a:p>
        </p:txBody>
      </p:sp>
      <p:pic>
        <p:nvPicPr>
          <p:cNvPr id="16" name="Gplusprofile.png" descr="https://lh3.googleusercontent.com/-gA-EAWDE44Q/UgF0q8QFXeI/AAAAAAAALk4/_26zfopZgFg/s250-no/Gplusprofile.jpg"/>
          <p:cNvPicPr>
            <a:picLocks noChangeAspect="1"/>
          </p:cNvPicPr>
          <p:nvPr/>
        </p:nvPicPr>
        <p:blipFill>
          <a:blip r:embed="rId3"/>
          <a:srcRect t="7003" b="19486"/>
          <a:stretch>
            <a:fillRect/>
          </a:stretch>
        </p:blipFill>
        <p:spPr>
          <a:xfrm>
            <a:off x="6223174" y="1334475"/>
            <a:ext cx="2539826" cy="1865925"/>
          </a:xfrm>
          <a:prstGeom prst="rect">
            <a:avLst/>
          </a:prstGeom>
          <a:ln w="12700">
            <a:miter lim="400000"/>
          </a:ln>
        </p:spPr>
      </p:pic>
      <p:pic>
        <p:nvPicPr>
          <p:cNvPr id="18" name="selling old cell phones.jpg" descr="selling old cell phones"/>
          <p:cNvPicPr>
            <a:picLocks noChangeAspect="1"/>
          </p:cNvPicPr>
          <p:nvPr/>
        </p:nvPicPr>
        <p:blipFill>
          <a:blip r:embed="rId4"/>
          <a:srcRect l="5740" r="7174"/>
          <a:stretch>
            <a:fillRect/>
          </a:stretch>
        </p:blipFill>
        <p:spPr>
          <a:xfrm>
            <a:off x="6548867" y="4191000"/>
            <a:ext cx="2214133" cy="1906742"/>
          </a:xfrm>
          <a:prstGeom prst="rect">
            <a:avLst/>
          </a:prstGeom>
          <a:ln w="12700">
            <a:miter lim="400000"/>
          </a:ln>
        </p:spPr>
      </p:pic>
      <p:sp>
        <p:nvSpPr>
          <p:cNvPr id="19" name="Shape 146"/>
          <p:cNvSpPr/>
          <p:nvPr/>
        </p:nvSpPr>
        <p:spPr>
          <a:xfrm>
            <a:off x="6338434" y="6190307"/>
            <a:ext cx="2729366"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spcBef>
                <a:spcPts val="600"/>
              </a:spcBef>
              <a:defRPr sz="2800">
                <a:solidFill>
                  <a:srgbClr val="191966"/>
                </a:solidFill>
                <a:latin typeface="Times New Roman"/>
                <a:ea typeface="Times New Roman"/>
                <a:cs typeface="Times New Roman"/>
                <a:sym typeface="Times New Roman"/>
              </a:defRPr>
            </a:lvl1pPr>
          </a:lstStyle>
          <a:p>
            <a:pPr algn="ctr"/>
            <a:r>
              <a:rPr sz="2000">
                <a:solidFill>
                  <a:schemeClr val="tx1"/>
                </a:solidFill>
                <a:latin typeface="+mn-lt"/>
              </a:rPr>
              <a:t>First AT&amp;T cell phones</a:t>
            </a:r>
          </a:p>
        </p:txBody>
      </p:sp>
      <p:pic>
        <p:nvPicPr>
          <p:cNvPr id="20" name="courtyard%252520marriott.png" descr="http://3.bp.blogspot.com/-lC2B-YzunYE/ThY5J626mJI/AAAAAAAAALo/-H7UBYn4ABE/s320/courtyard%252520marriott.gif">
            <a:hlinkClick r:id="rId5"/>
          </p:cNvPr>
          <p:cNvPicPr>
            <a:picLocks noChangeAspect="1"/>
          </p:cNvPicPr>
          <p:nvPr/>
        </p:nvPicPr>
        <p:blipFill>
          <a:blip r:embed="rId6"/>
          <a:stretch>
            <a:fillRect/>
          </a:stretch>
        </p:blipFill>
        <p:spPr>
          <a:xfrm>
            <a:off x="457200" y="4191000"/>
            <a:ext cx="2477627" cy="1586745"/>
          </a:xfrm>
          <a:prstGeom prst="rect">
            <a:avLst/>
          </a:prstGeom>
          <a:ln w="12700">
            <a:miter lim="400000"/>
          </a:ln>
        </p:spPr>
      </p:pic>
      <p:pic>
        <p:nvPicPr>
          <p:cNvPr id="21" name="1280px-FedEx_Express.png" descr="http://upload.wikimedia.org/wikipedia/commons/thumb/9/9d/FedEx_Express.svg/1280px-FedEx_Express.svg.png"/>
          <p:cNvPicPr>
            <a:picLocks noChangeAspect="1"/>
          </p:cNvPicPr>
          <p:nvPr/>
        </p:nvPicPr>
        <p:blipFill>
          <a:blip r:embed="rId7"/>
          <a:srcRect b="34385"/>
          <a:stretch>
            <a:fillRect/>
          </a:stretch>
        </p:blipFill>
        <p:spPr>
          <a:xfrm>
            <a:off x="3528690" y="5410200"/>
            <a:ext cx="2724205" cy="810473"/>
          </a:xfrm>
          <a:prstGeom prst="rect">
            <a:avLst/>
          </a:prstGeom>
          <a:ln w="12700">
            <a:miter lim="400000"/>
          </a:ln>
        </p:spPr>
      </p:pic>
      <p:sp>
        <p:nvSpPr>
          <p:cNvPr id="22" name="Shape 149"/>
          <p:cNvSpPr/>
          <p:nvPr/>
        </p:nvSpPr>
        <p:spPr>
          <a:xfrm>
            <a:off x="3810000" y="4876800"/>
            <a:ext cx="1843762" cy="439093"/>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spcBef>
                <a:spcPts val="600"/>
              </a:spcBef>
              <a:defRPr sz="2800">
                <a:solidFill>
                  <a:srgbClr val="191966"/>
                </a:solidFill>
                <a:latin typeface="Times New Roman"/>
                <a:ea typeface="Times New Roman"/>
                <a:cs typeface="Times New Roman"/>
                <a:sym typeface="Times New Roman"/>
              </a:defRPr>
            </a:lvl1pPr>
          </a:lstStyle>
          <a:p>
            <a:pPr algn="ctr"/>
            <a:r>
              <a:rPr sz="2000">
                <a:solidFill>
                  <a:schemeClr val="tx1"/>
                </a:solidFill>
                <a:latin typeface="+mn-lt"/>
              </a:rPr>
              <a:t>New</a:t>
            </a:r>
            <a:r>
              <a:rPr lang="en-US" sz="2000">
                <a:solidFill>
                  <a:schemeClr val="tx1"/>
                </a:solidFill>
                <a:latin typeface="+mn-lt"/>
              </a:rPr>
              <a:t> </a:t>
            </a:r>
            <a:r>
              <a:rPr sz="2000">
                <a:solidFill>
                  <a:schemeClr val="tx1"/>
                </a:solidFill>
                <a:latin typeface="+mn-lt"/>
              </a:rPr>
              <a:t>Services</a:t>
            </a:r>
          </a:p>
        </p:txBody>
      </p:sp>
      <p:sp>
        <p:nvSpPr>
          <p:cNvPr id="23" name="Shape 150"/>
          <p:cNvSpPr/>
          <p:nvPr/>
        </p:nvSpPr>
        <p:spPr>
          <a:xfrm>
            <a:off x="228600" y="5882531"/>
            <a:ext cx="2951338" cy="746869"/>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defTabSz="1300480">
              <a:spcBef>
                <a:spcPts val="600"/>
              </a:spcBef>
              <a:defRPr sz="2800">
                <a:solidFill>
                  <a:srgbClr val="191966"/>
                </a:solidFill>
                <a:latin typeface="Times New Roman"/>
                <a:ea typeface="Times New Roman"/>
                <a:cs typeface="Times New Roman"/>
                <a:sym typeface="Times New Roman"/>
              </a:defRPr>
            </a:lvl1pPr>
          </a:lstStyle>
          <a:p>
            <a:pPr algn="ctr"/>
            <a:r>
              <a:rPr sz="2000" dirty="0">
                <a:solidFill>
                  <a:schemeClr val="tx1"/>
                </a:solidFill>
                <a:latin typeface="+mn-lt"/>
              </a:rPr>
              <a:t>New Hotel Concept for Business Travelers</a:t>
            </a:r>
          </a:p>
        </p:txBody>
      </p:sp>
      <p:pic>
        <p:nvPicPr>
          <p:cNvPr id="24" name="Diners_Club_Card.jpeg" descr="https://www.dinersclubus.com/us/images/en/Diners_Club_Card.jpg"/>
          <p:cNvPicPr>
            <a:picLocks noChangeAspect="1"/>
          </p:cNvPicPr>
          <p:nvPr/>
        </p:nvPicPr>
        <p:blipFill>
          <a:blip r:embed="rId8"/>
          <a:stretch>
            <a:fillRect/>
          </a:stretch>
        </p:blipFill>
        <p:spPr>
          <a:xfrm>
            <a:off x="457200" y="1563075"/>
            <a:ext cx="2436526" cy="1598361"/>
          </a:xfrm>
          <a:prstGeom prst="rect">
            <a:avLst/>
          </a:prstGeom>
          <a:ln w="12700">
            <a:miter lim="400000"/>
          </a:ln>
        </p:spPr>
      </p:pic>
      <p:sp>
        <p:nvSpPr>
          <p:cNvPr id="25" name="Shape 152"/>
          <p:cNvSpPr/>
          <p:nvPr/>
        </p:nvSpPr>
        <p:spPr>
          <a:xfrm>
            <a:off x="457200" y="3194566"/>
            <a:ext cx="2516422" cy="408315"/>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spcBef>
                <a:spcPts val="600"/>
              </a:spcBef>
              <a:defRPr sz="2800">
                <a:solidFill>
                  <a:srgbClr val="191966"/>
                </a:solidFill>
                <a:latin typeface="Times New Roman"/>
                <a:ea typeface="Times New Roman"/>
                <a:cs typeface="Times New Roman"/>
                <a:sym typeface="Times New Roman"/>
              </a:defRPr>
            </a:lvl1pPr>
          </a:lstStyle>
          <a:p>
            <a:pPr algn="ctr"/>
            <a:r>
              <a:rPr sz="1800" dirty="0">
                <a:solidFill>
                  <a:schemeClr val="tx1"/>
                </a:solidFill>
                <a:latin typeface="+mn-lt"/>
              </a:rPr>
              <a:t>New Card Benefits</a:t>
            </a:r>
          </a:p>
        </p:txBody>
      </p:sp>
      <p:pic>
        <p:nvPicPr>
          <p:cNvPr id="26" name="the_ritz_carlton.png" descr="http://image.hospitalityonline.com/e/stock/the_ritz_carlton.png"/>
          <p:cNvPicPr>
            <a:picLocks noChangeAspect="1"/>
          </p:cNvPicPr>
          <p:nvPr/>
        </p:nvPicPr>
        <p:blipFill>
          <a:blip r:embed="rId9"/>
          <a:stretch>
            <a:fillRect/>
          </a:stretch>
        </p:blipFill>
        <p:spPr>
          <a:xfrm>
            <a:off x="3349199" y="2239535"/>
            <a:ext cx="2445602" cy="1727489"/>
          </a:xfrm>
          <a:prstGeom prst="rect">
            <a:avLst/>
          </a:prstGeom>
          <a:ln w="12700">
            <a:miter lim="400000"/>
          </a:ln>
        </p:spPr>
      </p:pic>
      <p:sp>
        <p:nvSpPr>
          <p:cNvPr id="27" name="Shape 154"/>
          <p:cNvSpPr/>
          <p:nvPr/>
        </p:nvSpPr>
        <p:spPr>
          <a:xfrm>
            <a:off x="3332645" y="1754614"/>
            <a:ext cx="2478711" cy="408315"/>
          </a:xfrm>
          <a:prstGeom prst="rect">
            <a:avLst/>
          </a:prstGeom>
          <a:ln w="12700">
            <a:miter lim="400000"/>
          </a:ln>
          <a:extLst>
            <a:ext uri="{C572A759-6A51-4108-AA02-DFA0A04FC94B}">
              <ma14:wrappingTextBoxFlag xmlns:ma14="http://schemas.microsoft.com/office/mac/drawingml/2011/main" xmlns="" val="1"/>
            </a:ext>
          </a:extLst>
        </p:spPr>
        <p:txBody>
          <a:bodyPr wrap="square" lIns="65023" tIns="65023" rIns="65023" bIns="65023">
            <a:spAutoFit/>
          </a:bodyPr>
          <a:lstStyle>
            <a:lvl1pPr algn="l" defTabSz="1300480">
              <a:spcBef>
                <a:spcPts val="600"/>
              </a:spcBef>
              <a:defRPr sz="2800">
                <a:solidFill>
                  <a:srgbClr val="191966"/>
                </a:solidFill>
                <a:latin typeface="Times New Roman"/>
                <a:ea typeface="Times New Roman"/>
                <a:cs typeface="Times New Roman"/>
                <a:sym typeface="Times New Roman"/>
              </a:defRPr>
            </a:lvl1pPr>
          </a:lstStyle>
          <a:p>
            <a:pPr algn="ctr"/>
            <a:r>
              <a:rPr sz="1800" dirty="0">
                <a:solidFill>
                  <a:schemeClr val="tx1"/>
                </a:solidFill>
                <a:latin typeface="+mn-lt"/>
              </a:rPr>
              <a:t>Room Configuration</a:t>
            </a:r>
          </a:p>
        </p:txBody>
      </p:sp>
      <p:sp>
        <p:nvSpPr>
          <p:cNvPr id="28" name="TextBox 27"/>
          <p:cNvSpPr txBox="1"/>
          <p:nvPr/>
        </p:nvSpPr>
        <p:spPr>
          <a:xfrm>
            <a:off x="6332642" y="3229446"/>
            <a:ext cx="2582758" cy="369332"/>
          </a:xfrm>
          <a:prstGeom prst="rect">
            <a:avLst/>
          </a:prstGeom>
          <a:noFill/>
        </p:spPr>
        <p:txBody>
          <a:bodyPr wrap="none" rtlCol="0">
            <a:spAutoFit/>
          </a:bodyPr>
          <a:lstStyle/>
          <a:p>
            <a:pPr algn="ctr"/>
            <a:r>
              <a:rPr lang="en-US" dirty="0"/>
              <a:t>Baltimore Ravens Logo</a:t>
            </a:r>
          </a:p>
        </p:txBody>
      </p:sp>
    </p:spTree>
    <p:extLst>
      <p:ext uri="{BB962C8B-B14F-4D97-AF65-F5344CB8AC3E}">
        <p14:creationId xmlns:p14="http://schemas.microsoft.com/office/powerpoint/2010/main" val="106659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570038"/>
          </a:xfrm>
        </p:spPr>
        <p:txBody>
          <a:bodyPr>
            <a:noAutofit/>
          </a:bodyPr>
          <a:lstStyle/>
          <a:p>
            <a:r>
              <a:rPr lang="en-US" sz="3600" dirty="0"/>
              <a:t>Alternatively, Directly Asking Can Be Misleading</a:t>
            </a:r>
            <a:r>
              <a:rPr lang="is-IS" sz="3600" dirty="0"/>
              <a:t> . . .</a:t>
            </a:r>
            <a:endParaRPr lang="en-US" sz="3600" dirty="0"/>
          </a:p>
        </p:txBody>
      </p:sp>
      <p:pic>
        <p:nvPicPr>
          <p:cNvPr id="4" name="2008 Ford Escape Image.jpg" descr="2008 Ford Escape Image"/>
          <p:cNvPicPr>
            <a:picLocks noChangeAspect="1"/>
          </p:cNvPicPr>
          <p:nvPr/>
        </p:nvPicPr>
        <p:blipFill>
          <a:blip r:embed="rId3"/>
          <a:stretch>
            <a:fillRect/>
          </a:stretch>
        </p:blipFill>
        <p:spPr>
          <a:xfrm>
            <a:off x="477078" y="1985150"/>
            <a:ext cx="5025209" cy="3348850"/>
          </a:xfrm>
          <a:prstGeom prst="rect">
            <a:avLst/>
          </a:prstGeom>
          <a:ln w="12700">
            <a:miter lim="400000"/>
          </a:ln>
        </p:spPr>
      </p:pic>
      <p:sp>
        <p:nvSpPr>
          <p:cNvPr id="5" name="TextBox 4"/>
          <p:cNvSpPr txBox="1"/>
          <p:nvPr/>
        </p:nvSpPr>
        <p:spPr>
          <a:xfrm>
            <a:off x="5638801" y="1905000"/>
            <a:ext cx="3048000" cy="3477875"/>
          </a:xfrm>
          <a:prstGeom prst="rect">
            <a:avLst/>
          </a:prstGeom>
          <a:noFill/>
        </p:spPr>
        <p:txBody>
          <a:bodyPr wrap="square" rtlCol="0">
            <a:spAutoFit/>
          </a:bodyPr>
          <a:lstStyle/>
          <a:p>
            <a:r>
              <a:rPr lang="en-US" sz="2200" dirty="0"/>
              <a:t>When people are directly asked, . . .</a:t>
            </a:r>
          </a:p>
          <a:p>
            <a:r>
              <a:rPr lang="en-US" sz="2200" b="1" dirty="0"/>
              <a:t>“Durability </a:t>
            </a:r>
          </a:p>
          <a:p>
            <a:r>
              <a:rPr lang="en-US" sz="2200" b="1" dirty="0"/>
              <a:t>+ Quality </a:t>
            </a:r>
          </a:p>
          <a:p>
            <a:r>
              <a:rPr lang="en-US" sz="2200" b="1" dirty="0"/>
              <a:t>+ Reliability”</a:t>
            </a:r>
          </a:p>
          <a:p>
            <a:endParaRPr lang="en-US" sz="2200" b="1" dirty="0"/>
          </a:p>
          <a:p>
            <a:r>
              <a:rPr lang="en-US" sz="2200" dirty="0"/>
              <a:t>. . . but from the conjoint consumers really care about </a:t>
            </a:r>
          </a:p>
          <a:p>
            <a:r>
              <a:rPr lang="en-US" sz="2200" b="1" dirty="0"/>
              <a:t>Price + Design</a:t>
            </a:r>
          </a:p>
        </p:txBody>
      </p:sp>
    </p:spTree>
    <p:extLst>
      <p:ext uri="{BB962C8B-B14F-4D97-AF65-F5344CB8AC3E}">
        <p14:creationId xmlns:p14="http://schemas.microsoft.com/office/powerpoint/2010/main" val="25636987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Works with Services Too</a:t>
            </a:r>
            <a:r>
              <a:rPr lang="is-IS" dirty="0"/>
              <a:t>…</a:t>
            </a:r>
            <a:endParaRPr lang="en-US" dirty="0"/>
          </a:p>
        </p:txBody>
      </p:sp>
      <p:sp>
        <p:nvSpPr>
          <p:cNvPr id="3" name="Content Placeholder 2"/>
          <p:cNvSpPr>
            <a:spLocks noGrp="1"/>
          </p:cNvSpPr>
          <p:nvPr>
            <p:ph idx="1"/>
          </p:nvPr>
        </p:nvSpPr>
        <p:spPr/>
        <p:txBody>
          <a:bodyPr>
            <a:normAutofit/>
          </a:bodyPr>
          <a:lstStyle/>
          <a:p>
            <a:pPr marL="0" indent="0" algn="ctr">
              <a:buNone/>
            </a:pPr>
            <a:r>
              <a:rPr lang="en-US" sz="2600" i="1" dirty="0"/>
              <a:t>All that is needed is a decomposition of the attributes</a:t>
            </a:r>
          </a:p>
        </p:txBody>
      </p:sp>
      <p:pic>
        <p:nvPicPr>
          <p:cNvPr id="4" name="mutual-funds.jpg" descr="http://www.onthemovewithus.com/siteimages/mutual-funds.jpg"/>
          <p:cNvPicPr>
            <a:picLocks noChangeAspect="1"/>
          </p:cNvPicPr>
          <p:nvPr/>
        </p:nvPicPr>
        <p:blipFill>
          <a:blip r:embed="rId3"/>
          <a:srcRect t="27038"/>
          <a:stretch>
            <a:fillRect/>
          </a:stretch>
        </p:blipFill>
        <p:spPr>
          <a:xfrm>
            <a:off x="1181100" y="2249615"/>
            <a:ext cx="6781800" cy="3312985"/>
          </a:xfrm>
          <a:prstGeom prst="rect">
            <a:avLst/>
          </a:prstGeom>
          <a:ln w="12700">
            <a:miter lim="400000"/>
          </a:ln>
        </p:spPr>
      </p:pic>
      <p:sp>
        <p:nvSpPr>
          <p:cNvPr id="5" name="TextBox 4"/>
          <p:cNvSpPr txBox="1"/>
          <p:nvPr/>
        </p:nvSpPr>
        <p:spPr>
          <a:xfrm>
            <a:off x="628292" y="5829243"/>
            <a:ext cx="7887416" cy="400110"/>
          </a:xfrm>
          <a:prstGeom prst="rect">
            <a:avLst/>
          </a:prstGeom>
          <a:noFill/>
        </p:spPr>
        <p:txBody>
          <a:bodyPr wrap="none" rtlCol="0">
            <a:spAutoFit/>
          </a:bodyPr>
          <a:lstStyle/>
          <a:p>
            <a:r>
              <a:rPr lang="en-US" sz="2000" dirty="0"/>
              <a:t>Mutual Fund = Past Returns + Fees + Brand Name + Online Access</a:t>
            </a:r>
          </a:p>
        </p:txBody>
      </p:sp>
    </p:spTree>
    <p:extLst>
      <p:ext uri="{BB962C8B-B14F-4D97-AF65-F5344CB8AC3E}">
        <p14:creationId xmlns:p14="http://schemas.microsoft.com/office/powerpoint/2010/main" val="248136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B2B?</a:t>
            </a:r>
          </a:p>
        </p:txBody>
      </p:sp>
      <p:sp>
        <p:nvSpPr>
          <p:cNvPr id="3" name="Content Placeholder 2"/>
          <p:cNvSpPr>
            <a:spLocks noGrp="1"/>
          </p:cNvSpPr>
          <p:nvPr>
            <p:ph idx="1"/>
          </p:nvPr>
        </p:nvSpPr>
        <p:spPr/>
        <p:txBody>
          <a:bodyPr>
            <a:noAutofit/>
          </a:bodyPr>
          <a:lstStyle/>
          <a:p>
            <a:pPr marL="0" indent="0">
              <a:buNone/>
            </a:pPr>
            <a:r>
              <a:rPr lang="en-US" sz="2600" i="1" dirty="0"/>
              <a:t>If you were Boeing, what are your customers willing to pay for your new aircraft?</a:t>
            </a:r>
          </a:p>
          <a:p>
            <a:pPr marL="0" indent="0">
              <a:buNone/>
            </a:pPr>
            <a:endParaRPr lang="en-US" sz="2600" i="1" dirty="0"/>
          </a:p>
          <a:p>
            <a:pPr marL="0" indent="0">
              <a:buNone/>
            </a:pPr>
            <a:r>
              <a:rPr lang="en-US" sz="2600" dirty="0"/>
              <a:t>Value of Aircraft = </a:t>
            </a:r>
          </a:p>
          <a:p>
            <a:pPr marL="0" indent="0">
              <a:buNone/>
            </a:pPr>
            <a:r>
              <a:rPr lang="en-US" sz="2600" dirty="0"/>
              <a:t>+ Capacity </a:t>
            </a:r>
          </a:p>
          <a:p>
            <a:pPr marL="0" indent="0">
              <a:buNone/>
            </a:pPr>
            <a:r>
              <a:rPr lang="en-US" sz="2600" dirty="0"/>
              <a:t>+ Max Range </a:t>
            </a:r>
          </a:p>
          <a:p>
            <a:pPr marL="0" indent="0">
              <a:buNone/>
            </a:pPr>
            <a:r>
              <a:rPr lang="en-US" sz="2600" dirty="0"/>
              <a:t>+ Fuel Efficiency </a:t>
            </a:r>
          </a:p>
          <a:p>
            <a:pPr marL="0" indent="0">
              <a:buNone/>
            </a:pPr>
            <a:r>
              <a:rPr lang="en-US" sz="2600" dirty="0"/>
              <a:t>+ Price </a:t>
            </a:r>
          </a:p>
          <a:p>
            <a:pPr marL="0" indent="0">
              <a:buNone/>
            </a:pPr>
            <a:r>
              <a:rPr lang="en-US" sz="2600" dirty="0"/>
              <a:t>+ Service Contract +</a:t>
            </a:r>
            <a:r>
              <a:rPr lang="is-IS" sz="2600" dirty="0"/>
              <a:t> . . .</a:t>
            </a:r>
            <a:endParaRPr lang="en-US" sz="2600" dirty="0"/>
          </a:p>
        </p:txBody>
      </p:sp>
      <p:pic>
        <p:nvPicPr>
          <p:cNvPr id="4" name="787-ZA001-rollout-nose_560.jpg" descr="http://www.flightglobal.com/blogs/wp-content/uploads/mt/flightglobalweb/blogs/flightblogger/787-ZA001-rollout-nose_560.jpg"/>
          <p:cNvPicPr>
            <a:picLocks noChangeAspect="1"/>
          </p:cNvPicPr>
          <p:nvPr/>
        </p:nvPicPr>
        <p:blipFill>
          <a:blip r:embed="rId3"/>
          <a:stretch>
            <a:fillRect/>
          </a:stretch>
        </p:blipFill>
        <p:spPr>
          <a:xfrm>
            <a:off x="4359965" y="3124200"/>
            <a:ext cx="4343400" cy="2427742"/>
          </a:xfrm>
          <a:prstGeom prst="rect">
            <a:avLst/>
          </a:prstGeom>
          <a:ln w="12700">
            <a:miter lim="400000"/>
          </a:ln>
        </p:spPr>
      </p:pic>
    </p:spTree>
    <p:extLst>
      <p:ext uri="{BB962C8B-B14F-4D97-AF65-F5344CB8AC3E}">
        <p14:creationId xmlns:p14="http://schemas.microsoft.com/office/powerpoint/2010/main" val="2531810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p:tmAbs val="0"/>
                                  </p:iterate>
                                  <p:childTnLst>
                                    <p:set>
                                      <p:cBhvr>
                                        <p:cTn id="6" fill="hold"/>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Choice-Based Conjoint Analysis</a:t>
            </a:r>
          </a:p>
        </p:txBody>
      </p:sp>
      <p:pic>
        <p:nvPicPr>
          <p:cNvPr id="4" name="image.png"/>
          <p:cNvPicPr>
            <a:picLocks noChangeAspect="1"/>
          </p:cNvPicPr>
          <p:nvPr/>
        </p:nvPicPr>
        <p:blipFill>
          <a:blip r:embed="rId2"/>
          <a:stretch>
            <a:fillRect/>
          </a:stretch>
        </p:blipFill>
        <p:spPr>
          <a:xfrm>
            <a:off x="430988" y="1676400"/>
            <a:ext cx="8282024" cy="4677331"/>
          </a:xfrm>
          <a:prstGeom prst="rect">
            <a:avLst/>
          </a:prstGeom>
          <a:ln w="12700">
            <a:miter lim="400000"/>
          </a:ln>
        </p:spPr>
      </p:pic>
    </p:spTree>
    <p:extLst>
      <p:ext uri="{BB962C8B-B14F-4D97-AF65-F5344CB8AC3E}">
        <p14:creationId xmlns:p14="http://schemas.microsoft.com/office/powerpoint/2010/main" val="2821047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382000" cy="639762"/>
          </a:xfrm>
        </p:spPr>
        <p:txBody>
          <a:bodyPr>
            <a:noAutofit/>
          </a:bodyPr>
          <a:lstStyle/>
          <a:p>
            <a:r>
              <a:rPr lang="en-US" sz="2800" dirty="0"/>
              <a:t>What should Portland Trailblazers do?</a:t>
            </a:r>
          </a:p>
        </p:txBody>
      </p:sp>
      <p:sp>
        <p:nvSpPr>
          <p:cNvPr id="3" name="Content Placeholder 2"/>
          <p:cNvSpPr>
            <a:spLocks noGrp="1"/>
          </p:cNvSpPr>
          <p:nvPr>
            <p:ph idx="1"/>
          </p:nvPr>
        </p:nvSpPr>
        <p:spPr>
          <a:xfrm>
            <a:off x="419100" y="1447800"/>
            <a:ext cx="8458200" cy="4525963"/>
          </a:xfrm>
        </p:spPr>
        <p:txBody>
          <a:bodyPr>
            <a:normAutofit/>
          </a:bodyPr>
          <a:lstStyle/>
          <a:p>
            <a:r>
              <a:rPr lang="en-US" sz="2400" dirty="0"/>
              <a:t>Obj:</a:t>
            </a:r>
          </a:p>
          <a:p>
            <a:endParaRPr lang="en-US" sz="2400" dirty="0"/>
          </a:p>
          <a:p>
            <a:r>
              <a:rPr lang="en-US" sz="2400" dirty="0"/>
              <a:t>Constraints: </a:t>
            </a:r>
          </a:p>
          <a:p>
            <a:endParaRPr lang="en-US" sz="2400" dirty="0"/>
          </a:p>
          <a:p>
            <a:r>
              <a:rPr lang="en-US" sz="2400" dirty="0"/>
              <a:t>Options:</a:t>
            </a:r>
          </a:p>
        </p:txBody>
      </p:sp>
    </p:spTree>
    <p:extLst>
      <p:ext uri="{BB962C8B-B14F-4D97-AF65-F5344CB8AC3E}">
        <p14:creationId xmlns:p14="http://schemas.microsoft.com/office/powerpoint/2010/main" val="191110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458200" cy="639762"/>
          </a:xfrm>
        </p:spPr>
        <p:txBody>
          <a:bodyPr>
            <a:noAutofit/>
          </a:bodyPr>
          <a:lstStyle/>
          <a:p>
            <a:r>
              <a:rPr lang="en-US" sz="2800" dirty="0"/>
              <a:t>What is the </a:t>
            </a:r>
            <a:r>
              <a:rPr lang="en-US" sz="2800"/>
              <a:t>most important Attribute for Customers?</a:t>
            </a:r>
          </a:p>
        </p:txBody>
      </p:sp>
      <p:sp>
        <p:nvSpPr>
          <p:cNvPr id="3" name="Content Placeholder 2"/>
          <p:cNvSpPr>
            <a:spLocks noGrp="1"/>
          </p:cNvSpPr>
          <p:nvPr>
            <p:ph idx="1"/>
          </p:nvPr>
        </p:nvSpPr>
        <p:spPr>
          <a:xfrm>
            <a:off x="481668" y="1447800"/>
            <a:ext cx="8229600" cy="4525963"/>
          </a:xfrm>
        </p:spPr>
        <p:txBody>
          <a:bodyPr>
            <a:normAutofit/>
          </a:bodyPr>
          <a:lstStyle/>
          <a:p>
            <a:r>
              <a:rPr lang="en-US" sz="2800" dirty="0"/>
              <a:t>Seat Location =</a:t>
            </a:r>
          </a:p>
          <a:p>
            <a:r>
              <a:rPr lang="en-US" sz="2800" dirty="0"/>
              <a:t>Number of Games = </a:t>
            </a:r>
          </a:p>
          <a:p>
            <a:r>
              <a:rPr lang="en-US" sz="2800" dirty="0"/>
              <a:t>Ticket Price = </a:t>
            </a:r>
          </a:p>
          <a:p>
            <a:r>
              <a:rPr lang="en-US" sz="2800" dirty="0"/>
              <a:t>Promotional Item =</a:t>
            </a:r>
          </a:p>
          <a:p>
            <a:endParaRPr lang="en-US" sz="2800" dirty="0"/>
          </a:p>
        </p:txBody>
      </p:sp>
    </p:spTree>
    <p:extLst>
      <p:ext uri="{BB962C8B-B14F-4D97-AF65-F5344CB8AC3E}">
        <p14:creationId xmlns:p14="http://schemas.microsoft.com/office/powerpoint/2010/main" val="772097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Can Portland Raise Ticket Prices?</a:t>
            </a:r>
          </a:p>
        </p:txBody>
      </p:sp>
      <p:sp>
        <p:nvSpPr>
          <p:cNvPr id="3" name="Content Placeholder 2"/>
          <p:cNvSpPr>
            <a:spLocks noGrp="1"/>
          </p:cNvSpPr>
          <p:nvPr>
            <p:ph idx="1"/>
          </p:nvPr>
        </p:nvSpPr>
        <p:spPr/>
        <p:txBody>
          <a:bodyPr>
            <a:normAutofit lnSpcReduction="10000"/>
          </a:bodyPr>
          <a:lstStyle/>
          <a:p>
            <a:r>
              <a:rPr lang="en-US" dirty="0"/>
              <a:t>Utility of Current Ticket Prices and Locations:</a:t>
            </a:r>
          </a:p>
          <a:p>
            <a:pPr marL="0" indent="0">
              <a:buNone/>
            </a:pPr>
            <a:r>
              <a:rPr lang="en-US" dirty="0"/>
              <a:t>300 bb + $15 =</a:t>
            </a:r>
          </a:p>
          <a:p>
            <a:pPr marL="0" indent="0">
              <a:buNone/>
            </a:pPr>
            <a:r>
              <a:rPr lang="en-US" dirty="0"/>
              <a:t>300 c + $25 = </a:t>
            </a:r>
          </a:p>
          <a:p>
            <a:pPr marL="0" indent="0">
              <a:buNone/>
            </a:pPr>
            <a:r>
              <a:rPr lang="en-US" dirty="0"/>
              <a:t>300 M + $35 =</a:t>
            </a:r>
          </a:p>
          <a:p>
            <a:pPr marL="0" indent="0">
              <a:buNone/>
            </a:pPr>
            <a:r>
              <a:rPr lang="en-US" dirty="0"/>
              <a:t>200 M + $60 =</a:t>
            </a:r>
          </a:p>
          <a:p>
            <a:pPr marL="0" indent="0">
              <a:buNone/>
            </a:pPr>
            <a:endParaRPr lang="en-US" dirty="0"/>
          </a:p>
          <a:p>
            <a:pPr marL="0" indent="0">
              <a:buNone/>
            </a:pPr>
            <a:r>
              <a:rPr lang="en-US" dirty="0"/>
              <a:t>Consider </a:t>
            </a:r>
            <a:r>
              <a:rPr lang="en-US" dirty="0">
                <a:sym typeface="Wingdings" panose="05000000000000000000" pitchFamily="2" charset="2"/>
              </a:rPr>
              <a:t> 300M + $60 = </a:t>
            </a:r>
            <a:endParaRPr lang="en-US" dirty="0"/>
          </a:p>
        </p:txBody>
      </p:sp>
    </p:spTree>
    <p:extLst>
      <p:ext uri="{BB962C8B-B14F-4D97-AF65-F5344CB8AC3E}">
        <p14:creationId xmlns:p14="http://schemas.microsoft.com/office/powerpoint/2010/main" val="704819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AA8265-8776-4A48-99A8-2F6044DB3253}"/>
              </a:ext>
            </a:extLst>
          </p:cNvPr>
          <p:cNvSpPr>
            <a:spLocks noGrp="1"/>
          </p:cNvSpPr>
          <p:nvPr>
            <p:ph idx="1"/>
          </p:nvPr>
        </p:nvSpPr>
        <p:spPr/>
        <p:txBody>
          <a:bodyPr>
            <a:normAutofit lnSpcReduction="10000"/>
          </a:bodyPr>
          <a:lstStyle/>
          <a:p>
            <a:r>
              <a:rPr lang="en-US" dirty="0"/>
              <a:t>Utility Buffer= .27 = (.28-.01)</a:t>
            </a:r>
          </a:p>
          <a:p>
            <a:r>
              <a:rPr lang="en-US" dirty="0"/>
              <a:t>How much price can be increased to decrease utility by .27?</a:t>
            </a:r>
          </a:p>
          <a:p>
            <a:r>
              <a:rPr lang="en-US" dirty="0"/>
              <a:t>Difference in utility between $60 and $35 = </a:t>
            </a:r>
            <a:r>
              <a:rPr lang="en-US" dirty="0">
                <a:solidFill>
                  <a:srgbClr val="FF0000"/>
                </a:solidFill>
              </a:rPr>
              <a:t>1.12 = .126-(-1.00)</a:t>
            </a:r>
          </a:p>
          <a:p>
            <a:r>
              <a:rPr lang="en-US" dirty="0"/>
              <a:t>How much is the value of a single utility point? </a:t>
            </a:r>
          </a:p>
          <a:p>
            <a:pPr lvl="1"/>
            <a:r>
              <a:rPr lang="en-US" dirty="0">
                <a:solidFill>
                  <a:srgbClr val="FF0000"/>
                </a:solidFill>
              </a:rPr>
              <a:t>(60-35)/1.12= 22.15</a:t>
            </a:r>
          </a:p>
          <a:p>
            <a:r>
              <a:rPr lang="en-US" dirty="0"/>
              <a:t>Price increase = .27*22.15 = </a:t>
            </a:r>
            <a:r>
              <a:rPr lang="en-US" dirty="0">
                <a:solidFill>
                  <a:srgbClr val="FF0000"/>
                </a:solidFill>
              </a:rPr>
              <a:t>6.08</a:t>
            </a:r>
          </a:p>
        </p:txBody>
      </p:sp>
    </p:spTree>
    <p:extLst>
      <p:ext uri="{BB962C8B-B14F-4D97-AF65-F5344CB8AC3E}">
        <p14:creationId xmlns:p14="http://schemas.microsoft.com/office/powerpoint/2010/main" val="1709979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371600"/>
            <a:ext cx="8229600" cy="4525963"/>
          </a:xfrm>
        </p:spPr>
        <p:txBody>
          <a:bodyPr>
            <a:normAutofit/>
          </a:bodyPr>
          <a:lstStyle/>
          <a:p>
            <a:r>
              <a:rPr lang="en-US" sz="2000" dirty="0"/>
              <a:t>Utility Buffer =</a:t>
            </a:r>
          </a:p>
          <a:p>
            <a:pPr marL="0" indent="0">
              <a:buNone/>
            </a:pPr>
            <a:r>
              <a:rPr lang="en-US" sz="2000" dirty="0"/>
              <a:t>	 .28 (current utility of 300M) -.01 (current utility of 200 M) = </a:t>
            </a:r>
            <a:r>
              <a:rPr lang="en-US" sz="2000" dirty="0">
                <a:highlight>
                  <a:srgbClr val="FFFF00"/>
                </a:highlight>
              </a:rPr>
              <a:t>.27</a:t>
            </a:r>
          </a:p>
          <a:p>
            <a:endParaRPr lang="en-US" sz="2000" dirty="0"/>
          </a:p>
          <a:p>
            <a:r>
              <a:rPr lang="en-US" sz="2000" dirty="0"/>
              <a:t>For $25 (between $60 and $35), range in utility -&gt; 1.12</a:t>
            </a:r>
          </a:p>
          <a:p>
            <a:endParaRPr lang="en-US" sz="2000" dirty="0"/>
          </a:p>
          <a:p>
            <a:r>
              <a:rPr lang="en-US" sz="2000" dirty="0"/>
              <a:t>% of utility drop allowed = .27/1.12 = 24%</a:t>
            </a:r>
          </a:p>
          <a:p>
            <a:endParaRPr lang="en-US" sz="2000" dirty="0"/>
          </a:p>
          <a:p>
            <a:r>
              <a:rPr lang="en-US" sz="2000" dirty="0"/>
              <a:t>$ range for 1.12 drop = $25</a:t>
            </a:r>
          </a:p>
          <a:p>
            <a:endParaRPr lang="en-US" sz="2000" dirty="0"/>
          </a:p>
          <a:p>
            <a:r>
              <a:rPr lang="en-US" sz="2000" dirty="0"/>
              <a:t>Allowed price increase = 24%*$25 = $6</a:t>
            </a:r>
          </a:p>
          <a:p>
            <a:endParaRPr lang="en-US" sz="2000" dirty="0"/>
          </a:p>
          <a:p>
            <a:endParaRPr lang="en-US" sz="2000" dirty="0"/>
          </a:p>
        </p:txBody>
      </p:sp>
      <p:cxnSp>
        <p:nvCxnSpPr>
          <p:cNvPr id="5" name="Straight Connector 4">
            <a:extLst>
              <a:ext uri="{FF2B5EF4-FFF2-40B4-BE49-F238E27FC236}">
                <a16:creationId xmlns:a16="http://schemas.microsoft.com/office/drawing/2014/main" id="{FF42E228-F621-4CC4-A46E-C03F64CF91A5}"/>
              </a:ext>
            </a:extLst>
          </p:cNvPr>
          <p:cNvCxnSpPr/>
          <p:nvPr/>
        </p:nvCxnSpPr>
        <p:spPr>
          <a:xfrm>
            <a:off x="679882" y="5609479"/>
            <a:ext cx="77724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2451EFB-6FFD-46B9-88A6-3978F681537A}"/>
              </a:ext>
            </a:extLst>
          </p:cNvPr>
          <p:cNvSpPr txBox="1"/>
          <p:nvPr/>
        </p:nvSpPr>
        <p:spPr>
          <a:xfrm>
            <a:off x="4605298" y="5729614"/>
            <a:ext cx="570383" cy="369332"/>
          </a:xfrm>
          <a:prstGeom prst="rect">
            <a:avLst/>
          </a:prstGeom>
          <a:noFill/>
        </p:spPr>
        <p:txBody>
          <a:bodyPr wrap="square" rtlCol="0">
            <a:spAutoFit/>
          </a:bodyPr>
          <a:lstStyle/>
          <a:p>
            <a:r>
              <a:rPr lang="en-US" dirty="0"/>
              <a:t>.12</a:t>
            </a:r>
          </a:p>
        </p:txBody>
      </p:sp>
      <p:sp>
        <p:nvSpPr>
          <p:cNvPr id="7" name="TextBox 6">
            <a:extLst>
              <a:ext uri="{FF2B5EF4-FFF2-40B4-BE49-F238E27FC236}">
                <a16:creationId xmlns:a16="http://schemas.microsoft.com/office/drawing/2014/main" id="{01E41276-0270-472A-BB38-AF656B683E1F}"/>
              </a:ext>
            </a:extLst>
          </p:cNvPr>
          <p:cNvSpPr txBox="1"/>
          <p:nvPr/>
        </p:nvSpPr>
        <p:spPr>
          <a:xfrm>
            <a:off x="7918882" y="5729613"/>
            <a:ext cx="389850"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4AAF1979-7445-45BD-9183-529DDE86D7C8}"/>
              </a:ext>
            </a:extLst>
          </p:cNvPr>
          <p:cNvSpPr txBox="1"/>
          <p:nvPr/>
        </p:nvSpPr>
        <p:spPr>
          <a:xfrm>
            <a:off x="4718482" y="5304679"/>
            <a:ext cx="569387" cy="369332"/>
          </a:xfrm>
          <a:prstGeom prst="rect">
            <a:avLst/>
          </a:prstGeom>
          <a:noFill/>
        </p:spPr>
        <p:txBody>
          <a:bodyPr wrap="none" rtlCol="0">
            <a:spAutoFit/>
          </a:bodyPr>
          <a:lstStyle/>
          <a:p>
            <a:r>
              <a:rPr lang="en-US" dirty="0"/>
              <a:t>$35</a:t>
            </a:r>
          </a:p>
        </p:txBody>
      </p:sp>
      <p:sp>
        <p:nvSpPr>
          <p:cNvPr id="9" name="TextBox 8">
            <a:extLst>
              <a:ext uri="{FF2B5EF4-FFF2-40B4-BE49-F238E27FC236}">
                <a16:creationId xmlns:a16="http://schemas.microsoft.com/office/drawing/2014/main" id="{2E83E0EC-CC2F-4103-B5DB-FD200FFFB12C}"/>
              </a:ext>
            </a:extLst>
          </p:cNvPr>
          <p:cNvSpPr txBox="1"/>
          <p:nvPr/>
        </p:nvSpPr>
        <p:spPr>
          <a:xfrm>
            <a:off x="7829113" y="5274516"/>
            <a:ext cx="569387" cy="369332"/>
          </a:xfrm>
          <a:prstGeom prst="rect">
            <a:avLst/>
          </a:prstGeom>
          <a:noFill/>
        </p:spPr>
        <p:txBody>
          <a:bodyPr wrap="none" rtlCol="0">
            <a:spAutoFit/>
          </a:bodyPr>
          <a:lstStyle/>
          <a:p>
            <a:r>
              <a:rPr lang="en-US" dirty="0"/>
              <a:t>$60</a:t>
            </a:r>
          </a:p>
        </p:txBody>
      </p:sp>
      <p:sp>
        <p:nvSpPr>
          <p:cNvPr id="10" name="Right Brace 9">
            <a:extLst>
              <a:ext uri="{FF2B5EF4-FFF2-40B4-BE49-F238E27FC236}">
                <a16:creationId xmlns:a16="http://schemas.microsoft.com/office/drawing/2014/main" id="{A53B75BB-FC2A-47A7-800A-AA7645653DF3}"/>
              </a:ext>
            </a:extLst>
          </p:cNvPr>
          <p:cNvSpPr/>
          <p:nvPr/>
        </p:nvSpPr>
        <p:spPr>
          <a:xfrm rot="5400000">
            <a:off x="6314145" y="4770774"/>
            <a:ext cx="457199" cy="2960343"/>
          </a:xfrm>
          <a:prstGeom prst="rightBrace">
            <a:avLst>
              <a:gd name="adj1" fmla="val 5416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8DA47BC3-F513-4E97-98AA-3F47DB7F9540}"/>
              </a:ext>
            </a:extLst>
          </p:cNvPr>
          <p:cNvSpPr txBox="1"/>
          <p:nvPr/>
        </p:nvSpPr>
        <p:spPr>
          <a:xfrm>
            <a:off x="6225990" y="5940446"/>
            <a:ext cx="633507" cy="369332"/>
          </a:xfrm>
          <a:prstGeom prst="rect">
            <a:avLst/>
          </a:prstGeom>
          <a:noFill/>
        </p:spPr>
        <p:txBody>
          <a:bodyPr wrap="none" rtlCol="0">
            <a:spAutoFit/>
          </a:bodyPr>
          <a:lstStyle/>
          <a:p>
            <a:r>
              <a:rPr lang="en-US" dirty="0"/>
              <a:t>1.12</a:t>
            </a:r>
          </a:p>
        </p:txBody>
      </p:sp>
    </p:spTree>
    <p:extLst>
      <p:ext uri="{BB962C8B-B14F-4D97-AF65-F5344CB8AC3E}">
        <p14:creationId xmlns:p14="http://schemas.microsoft.com/office/powerpoint/2010/main" val="157322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87362"/>
          </a:xfrm>
        </p:spPr>
        <p:txBody>
          <a:bodyPr>
            <a:noAutofit/>
          </a:bodyPr>
          <a:lstStyle/>
          <a:p>
            <a:r>
              <a:rPr lang="en-US" sz="3200" dirty="0"/>
              <a:t>Can Portland Raise Ticket Prices?</a:t>
            </a:r>
          </a:p>
        </p:txBody>
      </p:sp>
      <p:sp>
        <p:nvSpPr>
          <p:cNvPr id="3" name="Content Placeholder 2"/>
          <p:cNvSpPr>
            <a:spLocks noGrp="1"/>
          </p:cNvSpPr>
          <p:nvPr>
            <p:ph idx="1"/>
          </p:nvPr>
        </p:nvSpPr>
        <p:spPr/>
        <p:txBody>
          <a:bodyPr/>
          <a:lstStyle/>
          <a:p>
            <a:r>
              <a:rPr lang="en-US" dirty="0"/>
              <a:t>Utility of Current Ticket Prices and Locations:</a:t>
            </a:r>
          </a:p>
          <a:p>
            <a:endParaRPr lang="en-US" dirty="0"/>
          </a:p>
          <a:p>
            <a:pPr lvl="1"/>
            <a:r>
              <a:rPr lang="en-US" dirty="0"/>
              <a:t>300bb + $15 = -.07523=-.73+.65</a:t>
            </a:r>
          </a:p>
          <a:p>
            <a:pPr lvl="1"/>
            <a:r>
              <a:rPr lang="en-US" dirty="0"/>
              <a:t>300C + $25 = -.21705</a:t>
            </a:r>
          </a:p>
          <a:p>
            <a:pPr lvl="1"/>
            <a:r>
              <a:rPr lang="en-US" dirty="0"/>
              <a:t>300M + $35 = .28336</a:t>
            </a:r>
          </a:p>
          <a:p>
            <a:pPr lvl="1"/>
            <a:r>
              <a:rPr lang="en-US" dirty="0">
                <a:highlight>
                  <a:srgbClr val="FFFF00"/>
                </a:highlight>
              </a:rPr>
              <a:t>200M + $60 =.00891</a:t>
            </a:r>
          </a:p>
          <a:p>
            <a:pPr lvl="1"/>
            <a:r>
              <a:rPr lang="en-US" dirty="0"/>
              <a:t>300M + $60 = -.843</a:t>
            </a:r>
          </a:p>
        </p:txBody>
      </p:sp>
    </p:spTree>
    <p:extLst>
      <p:ext uri="{BB962C8B-B14F-4D97-AF65-F5344CB8AC3E}">
        <p14:creationId xmlns:p14="http://schemas.microsoft.com/office/powerpoint/2010/main" val="1300754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115</TotalTime>
  <Words>1759</Words>
  <Application>Microsoft Office PowerPoint</Application>
  <PresentationFormat>On-screen Show (4:3)</PresentationFormat>
  <Paragraphs>219</Paragraphs>
  <Slides>35</Slides>
  <Notes>5</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35</vt:i4>
      </vt:variant>
    </vt:vector>
  </HeadingPairs>
  <TitlesOfParts>
    <vt:vector size="41" baseType="lpstr">
      <vt:lpstr>Arial</vt:lpstr>
      <vt:lpstr>Calibri</vt:lpstr>
      <vt:lpstr>Garamond</vt:lpstr>
      <vt:lpstr>Symbol</vt:lpstr>
      <vt:lpstr>Office Theme</vt:lpstr>
      <vt:lpstr>Custom Design</vt:lpstr>
      <vt:lpstr>Conjoint Analysis</vt:lpstr>
      <vt:lpstr>PowerPoint Presentation</vt:lpstr>
      <vt:lpstr>Why Conjoint Analysis?</vt:lpstr>
      <vt:lpstr>What should Portland Trailblazers do?</vt:lpstr>
      <vt:lpstr>What is the most important Attribute for Customers?</vt:lpstr>
      <vt:lpstr>Can Portland Raise Ticket Prices?</vt:lpstr>
      <vt:lpstr>PowerPoint Presentation</vt:lpstr>
      <vt:lpstr>PowerPoint Presentation</vt:lpstr>
      <vt:lpstr>Can Portland Raise Ticket Prices?</vt:lpstr>
      <vt:lpstr>What about the promotions?</vt:lpstr>
      <vt:lpstr>PowerPoint Presentation</vt:lpstr>
      <vt:lpstr>Value of hot dog</vt:lpstr>
      <vt:lpstr>PowerPoint Presentation</vt:lpstr>
      <vt:lpstr>Where can we apply conjoint?</vt:lpstr>
      <vt:lpstr>What are the risks and assumptions?</vt:lpstr>
      <vt:lpstr>What are the risks/assumptions?</vt:lpstr>
      <vt:lpstr>Takeaways</vt:lpstr>
      <vt:lpstr>takeaways</vt:lpstr>
      <vt:lpstr>How does conjoint map to multinomial logit?</vt:lpstr>
      <vt:lpstr>PowerPoint Presentation</vt:lpstr>
      <vt:lpstr>Choice-Based Conjoint Example</vt:lpstr>
      <vt:lpstr>Choice-Based Conjoint Arora and Henderson 2007</vt:lpstr>
      <vt:lpstr>Example Choice Task</vt:lpstr>
      <vt:lpstr>Data Collection</vt:lpstr>
      <vt:lpstr>Choice Design Matrix Coding</vt:lpstr>
      <vt:lpstr>Model Design</vt:lpstr>
      <vt:lpstr>Model Design</vt:lpstr>
      <vt:lpstr>Embedded Premium Conclusion</vt:lpstr>
      <vt:lpstr>PowerPoint Presentation</vt:lpstr>
      <vt:lpstr>PowerPoint Presentation</vt:lpstr>
      <vt:lpstr>How Has the Method Been Applied?</vt:lpstr>
      <vt:lpstr>Alternatively, Directly Asking Can Be Misleading . . .</vt:lpstr>
      <vt:lpstr>It Works with Services Too…</vt:lpstr>
      <vt:lpstr>What about B2B?</vt:lpstr>
      <vt:lpstr>Choice-Based Conjoint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Conjoint Analysis</dc:title>
  <dc:creator>Rajkumar Venkatesan</dc:creator>
  <cp:lastModifiedBy>Venkatesan, Rajkumar</cp:lastModifiedBy>
  <cp:revision>9</cp:revision>
  <dcterms:created xsi:type="dcterms:W3CDTF">2020-11-23T22:53:25Z</dcterms:created>
  <dcterms:modified xsi:type="dcterms:W3CDTF">2021-03-09T01:50:36Z</dcterms:modified>
</cp:coreProperties>
</file>

<file path=docProps/thumbnail.jpeg>
</file>